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Montserrat" pitchFamily="2" charset="77"/>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hFk0hxFeeq9yLWVmk476PItytNj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67"/>
  </p:normalViewPr>
  <p:slideViewPr>
    <p:cSldViewPr snapToGrid="0">
      <p:cViewPr varScale="1">
        <p:scale>
          <a:sx n="117" d="100"/>
          <a:sy n="117" d="100"/>
        </p:scale>
        <p:origin x="184" y="5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customschemas.google.com/relationships/presentationmetadata" Target="metadata"/></Relationships>
</file>

<file path=ppt/media/image1.png>
</file>

<file path=ppt/media/image10.png>
</file>

<file path=ppt/media/image2.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cedd19e8c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gcedd19e8c0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6" name="Google Shape;136;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5" name="Google Shape;145;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 name="Google Shape;6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 name="Google Shape;8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SzPts val="11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 name="Google Shape;8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cedd19e8c0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 name="Google Shape;120;gcedd19e8c0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16"/>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16"/>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2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5"/>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7" name="Google Shape;47;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1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6" name="Google Shape;16;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1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1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21"/>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21"/>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22"/>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23"/>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37" name="Google Shape;37;p23"/>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23"/>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23"/>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24"/>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8" Type="http://schemas.openxmlformats.org/officeDocument/2006/relationships/hyperlink" Target="https://code.womenwhocode.com/trackoverview/?mc_cid=fe4e44a4d3&amp;mc_eid=c8c116d5bd" TargetMode="External"/><Relationship Id="rId13" Type="http://schemas.openxmlformats.org/officeDocument/2006/relationships/image" Target="../media/image2.png"/><Relationship Id="rId3" Type="http://schemas.openxmlformats.org/officeDocument/2006/relationships/image" Target="../media/image1.png"/><Relationship Id="rId7" Type="http://schemas.openxmlformats.org/officeDocument/2006/relationships/hyperlink" Target="https://www.youtube.com/watch?v=ne6g1ArYMQA" TargetMode="External"/><Relationship Id="rId12" Type="http://schemas.openxmlformats.org/officeDocument/2006/relationships/hyperlink" Target="https://app.slack.com/client/T1LNYB6K1/C01LB7EAZV5/user_profile/UR2755EG7"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https://www.youtube.com/channel/UCfMEaBUSABoOsxr7HgSmEdA" TargetMode="External"/><Relationship Id="rId11" Type="http://schemas.openxmlformats.org/officeDocument/2006/relationships/hyperlink" Target="mailto:contact@womenwhocode.com" TargetMode="External"/><Relationship Id="rId5" Type="http://schemas.openxmlformats.org/officeDocument/2006/relationships/hyperlink" Target="https://www.meetup.com/Women-Who-Code-SF/events/276587369/" TargetMode="External"/><Relationship Id="rId10" Type="http://schemas.openxmlformats.org/officeDocument/2006/relationships/hyperlink" Target="https://bit.ly/wwcodedigital" TargetMode="External"/><Relationship Id="rId4" Type="http://schemas.openxmlformats.org/officeDocument/2006/relationships/hyperlink" Target="https://github.com/WomenWhoCode/wwcsf-backend-study-group" TargetMode="External"/><Relationship Id="rId9" Type="http://schemas.openxmlformats.org/officeDocument/2006/relationships/hyperlink" Target="https://www.womenwhocode.com/digita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www.womenwhocode.com/codeofconduct" TargetMode="External"/><Relationship Id="rId5" Type="http://schemas.openxmlformats.org/officeDocument/2006/relationships/hyperlink" Target="https://github.com/WomenWhoCode/guidelines-resources/blob/master/code_of_conduct.md" TargetMode="Externa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hyperlink" Target="https://code.womenwhocode.com/trackoverview/?mc_cid=fe4e44a4d3&amp;mc_eid=c8c116d5bd" TargetMode="External"/><Relationship Id="rId3" Type="http://schemas.openxmlformats.org/officeDocument/2006/relationships/image" Target="../media/image1.png"/><Relationship Id="rId7" Type="http://schemas.openxmlformats.org/officeDocument/2006/relationships/hyperlink" Target="https://www.youtube.com/watch?v=ne6g1ArYMQA"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www.youtube.com/channel/UCfMEaBUSABoOsxr7HgSmEdA" TargetMode="External"/><Relationship Id="rId11" Type="http://schemas.openxmlformats.org/officeDocument/2006/relationships/image" Target="../media/image2.png"/><Relationship Id="rId5" Type="http://schemas.openxmlformats.org/officeDocument/2006/relationships/hyperlink" Target="https://www.meetup.com/Women-Who-Code-SF/events/276587369/" TargetMode="External"/><Relationship Id="rId10" Type="http://schemas.openxmlformats.org/officeDocument/2006/relationships/hyperlink" Target="https://bit.ly/wwcodedigital" TargetMode="External"/><Relationship Id="rId4" Type="http://schemas.openxmlformats.org/officeDocument/2006/relationships/hyperlink" Target="https://github.com/WomenWhoCode/wwcsf-backend-study-group" TargetMode="External"/><Relationship Id="rId9" Type="http://schemas.openxmlformats.org/officeDocument/2006/relationships/hyperlink" Target="https://www.womenwhocode.com/digital"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
          <p:cNvPicPr preferRelativeResize="0"/>
          <p:nvPr/>
        </p:nvPicPr>
        <p:blipFill rotWithShape="1">
          <a:blip r:embed="rId3">
            <a:alphaModFix/>
          </a:blip>
          <a:srcRect/>
          <a:stretch/>
        </p:blipFill>
        <p:spPr>
          <a:xfrm>
            <a:off x="11425" y="18479"/>
            <a:ext cx="9143998" cy="5098591"/>
          </a:xfrm>
          <a:prstGeom prst="rect">
            <a:avLst/>
          </a:prstGeom>
          <a:noFill/>
          <a:ln>
            <a:noFill/>
          </a:ln>
        </p:spPr>
      </p:pic>
      <p:sp>
        <p:nvSpPr>
          <p:cNvPr id="55" name="Google Shape;55;p1"/>
          <p:cNvSpPr txBox="1"/>
          <p:nvPr/>
        </p:nvSpPr>
        <p:spPr>
          <a:xfrm>
            <a:off x="468449" y="16000"/>
            <a:ext cx="8243159" cy="9954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dirty="0">
                <a:solidFill>
                  <a:srgbClr val="077A7C"/>
                </a:solidFill>
                <a:latin typeface="Montserrat"/>
                <a:ea typeface="Montserrat"/>
                <a:cs typeface="Montserrat"/>
                <a:sym typeface="Montserrat"/>
              </a:rPr>
              <a:t>Welcome!</a:t>
            </a:r>
            <a:endParaRPr sz="3000" b="0" i="0" u="none" strike="noStrike" cap="none" dirty="0">
              <a:solidFill>
                <a:srgbClr val="007A7C"/>
              </a:solidFill>
              <a:latin typeface="Montserrat"/>
              <a:ea typeface="Montserrat"/>
              <a:cs typeface="Montserrat"/>
              <a:sym typeface="Montserrat"/>
            </a:endParaRPr>
          </a:p>
        </p:txBody>
      </p:sp>
      <p:sp>
        <p:nvSpPr>
          <p:cNvPr id="56" name="Google Shape;56;p1"/>
          <p:cNvSpPr txBox="1">
            <a:spLocks noGrp="1"/>
          </p:cNvSpPr>
          <p:nvPr>
            <p:ph type="ctrTitle"/>
          </p:nvPr>
        </p:nvSpPr>
        <p:spPr>
          <a:xfrm>
            <a:off x="468450" y="956930"/>
            <a:ext cx="8243159" cy="3482746"/>
          </a:xfrm>
          <a:prstGeom prst="rect">
            <a:avLst/>
          </a:prstGeom>
          <a:noFill/>
          <a:ln>
            <a:noFill/>
          </a:ln>
        </p:spPr>
        <p:txBody>
          <a:bodyPr spcFirstLastPara="1" wrap="square" lIns="91425" tIns="91425" rIns="91425" bIns="91425" anchor="t" anchorCtr="0">
            <a:noAutofit/>
          </a:bodyPr>
          <a:lstStyle/>
          <a:p>
            <a:pPr marL="76200" lvl="0" indent="0" algn="l" rtl="0">
              <a:lnSpc>
                <a:spcPct val="100000"/>
              </a:lnSpc>
              <a:spcBef>
                <a:spcPts val="0"/>
              </a:spcBef>
              <a:spcAft>
                <a:spcPts val="0"/>
              </a:spcAft>
              <a:buClr>
                <a:srgbClr val="000000"/>
              </a:buClr>
              <a:buSzPts val="2400"/>
              <a:buNone/>
            </a:pPr>
            <a:r>
              <a:rPr lang="en-US" sz="1600" dirty="0">
                <a:solidFill>
                  <a:schemeClr val="dk1"/>
                </a:solidFill>
              </a:rPr>
              <a:t>• </a:t>
            </a:r>
            <a:r>
              <a:rPr lang="en-US" sz="1600" dirty="0">
                <a:solidFill>
                  <a:schemeClr val="dk1"/>
                </a:solidFill>
                <a:latin typeface="Arial"/>
                <a:ea typeface="Arial"/>
                <a:cs typeface="Arial"/>
                <a:sym typeface="Arial"/>
              </a:rPr>
              <a:t>We’ll start in a moment :) </a:t>
            </a:r>
            <a:br>
              <a:rPr lang="en-US" sz="1600" dirty="0">
                <a:solidFill>
                  <a:schemeClr val="dk1"/>
                </a:solidFill>
                <a:latin typeface="Arial"/>
                <a:ea typeface="Arial"/>
                <a:cs typeface="Arial"/>
                <a:sym typeface="Arial"/>
              </a:rPr>
            </a:br>
            <a:r>
              <a:rPr lang="en-US" sz="1600" dirty="0">
                <a:solidFill>
                  <a:schemeClr val="dk1"/>
                </a:solidFill>
              </a:rPr>
              <a:t>• </a:t>
            </a:r>
            <a:r>
              <a:rPr lang="en-US" sz="1600" dirty="0">
                <a:solidFill>
                  <a:schemeClr val="dk1"/>
                </a:solidFill>
                <a:latin typeface="Arial"/>
                <a:ea typeface="Arial"/>
                <a:cs typeface="Arial"/>
                <a:sym typeface="Arial"/>
              </a:rPr>
              <a:t>We may record tonight’s event and plan to take screenshots for social media.</a:t>
            </a:r>
            <a:br>
              <a:rPr lang="en-US" sz="1600" dirty="0">
                <a:solidFill>
                  <a:schemeClr val="dk1"/>
                </a:solidFill>
                <a:latin typeface="Arial"/>
                <a:ea typeface="Arial"/>
                <a:cs typeface="Arial"/>
                <a:sym typeface="Arial"/>
              </a:rPr>
            </a:br>
            <a:r>
              <a:rPr lang="en-US" sz="1600" dirty="0">
                <a:solidFill>
                  <a:schemeClr val="dk1"/>
                </a:solidFill>
                <a:latin typeface="Arial"/>
                <a:ea typeface="Arial"/>
                <a:cs typeface="Arial"/>
                <a:sym typeface="Arial"/>
              </a:rPr>
              <a:t>	</a:t>
            </a:r>
            <a:r>
              <a:rPr lang="en-US" sz="1600" dirty="0">
                <a:solidFill>
                  <a:schemeClr val="dk1"/>
                </a:solidFill>
              </a:rPr>
              <a:t>• </a:t>
            </a:r>
            <a:r>
              <a:rPr lang="en-US" sz="1600" b="1" i="1" dirty="0">
                <a:solidFill>
                  <a:schemeClr val="dk1"/>
                </a:solidFill>
                <a:latin typeface="Arial"/>
                <a:ea typeface="Arial"/>
                <a:cs typeface="Arial"/>
                <a:sym typeface="Arial"/>
              </a:rPr>
              <a:t>If you want to remain anonymous</a:t>
            </a:r>
            <a:r>
              <a:rPr lang="en-US" sz="1600" dirty="0">
                <a:solidFill>
                  <a:schemeClr val="dk1"/>
                </a:solidFill>
                <a:latin typeface="Arial"/>
                <a:ea typeface="Arial"/>
                <a:cs typeface="Arial"/>
                <a:sym typeface="Arial"/>
              </a:rPr>
              <a:t>, use your first name &amp; keep video off.</a:t>
            </a:r>
            <a:br>
              <a:rPr lang="en-US" sz="1600" dirty="0">
                <a:solidFill>
                  <a:schemeClr val="dk1"/>
                </a:solidFill>
                <a:latin typeface="Arial"/>
                <a:ea typeface="Arial"/>
                <a:cs typeface="Arial"/>
                <a:sym typeface="Arial"/>
              </a:rPr>
            </a:br>
            <a:r>
              <a:rPr lang="en-US" sz="1600" dirty="0">
                <a:solidFill>
                  <a:schemeClr val="dk1"/>
                </a:solidFill>
              </a:rPr>
              <a:t>• </a:t>
            </a:r>
            <a:r>
              <a:rPr lang="en-US" sz="1600" dirty="0">
                <a:solidFill>
                  <a:schemeClr val="dk1"/>
                </a:solidFill>
                <a:latin typeface="Arial"/>
                <a:ea typeface="Arial"/>
                <a:cs typeface="Arial"/>
                <a:sym typeface="Arial"/>
              </a:rPr>
              <a:t>We’ll introduce the hosts and break in-between for Q/A.</a:t>
            </a:r>
            <a:br>
              <a:rPr lang="en-US" sz="1600" dirty="0">
                <a:solidFill>
                  <a:schemeClr val="dk1"/>
                </a:solidFill>
                <a:latin typeface="Arial"/>
                <a:ea typeface="Arial"/>
                <a:cs typeface="Arial"/>
                <a:sym typeface="Arial"/>
              </a:rPr>
            </a:br>
            <a:r>
              <a:rPr lang="en-US" sz="1600" dirty="0">
                <a:solidFill>
                  <a:schemeClr val="dk1"/>
                </a:solidFill>
              </a:rPr>
              <a:t>• </a:t>
            </a:r>
            <a:r>
              <a:rPr lang="en-US" sz="1600" dirty="0">
                <a:solidFill>
                  <a:schemeClr val="dk1"/>
                </a:solidFill>
                <a:latin typeface="Arial"/>
                <a:ea typeface="Arial"/>
                <a:cs typeface="Arial"/>
                <a:sym typeface="Arial"/>
              </a:rPr>
              <a:t>We will make some time for </a:t>
            </a:r>
            <a:r>
              <a:rPr lang="en-US" sz="1600" dirty="0"/>
              <a:t>Q&amp;A</a:t>
            </a:r>
            <a:r>
              <a:rPr lang="en-US" sz="1600" dirty="0">
                <a:solidFill>
                  <a:schemeClr val="dk1"/>
                </a:solidFill>
                <a:latin typeface="Arial"/>
                <a:ea typeface="Arial"/>
                <a:cs typeface="Arial"/>
                <a:sym typeface="Arial"/>
              </a:rPr>
              <a:t> at the end of the presentation as well.</a:t>
            </a:r>
            <a:br>
              <a:rPr lang="en-US" sz="1600" dirty="0">
                <a:solidFill>
                  <a:schemeClr val="dk1"/>
                </a:solidFill>
                <a:latin typeface="Arial"/>
                <a:ea typeface="Arial"/>
                <a:cs typeface="Arial"/>
                <a:sym typeface="Arial"/>
              </a:rPr>
            </a:br>
            <a:r>
              <a:rPr lang="en-US" sz="1600" dirty="0">
                <a:solidFill>
                  <a:schemeClr val="dk1"/>
                </a:solidFill>
              </a:rPr>
              <a:t>• </a:t>
            </a:r>
            <a:r>
              <a:rPr lang="en-US" sz="1600" dirty="0">
                <a:solidFill>
                  <a:schemeClr val="dk1"/>
                </a:solidFill>
                <a:latin typeface="Arial"/>
                <a:ea typeface="Arial"/>
                <a:cs typeface="Arial"/>
                <a:sym typeface="Arial"/>
              </a:rPr>
              <a:t>Online event best practices:</a:t>
            </a:r>
            <a:br>
              <a:rPr lang="en-US" sz="1600" dirty="0">
                <a:solidFill>
                  <a:schemeClr val="dk1"/>
                </a:solidFill>
                <a:latin typeface="Arial"/>
                <a:ea typeface="Arial"/>
                <a:cs typeface="Arial"/>
                <a:sym typeface="Arial"/>
              </a:rPr>
            </a:br>
            <a:r>
              <a:rPr lang="en-US" sz="1600" dirty="0">
                <a:solidFill>
                  <a:schemeClr val="dk1"/>
                </a:solidFill>
                <a:latin typeface="Arial"/>
                <a:ea typeface="Arial"/>
                <a:cs typeface="Arial"/>
                <a:sym typeface="Arial"/>
              </a:rPr>
              <a:t>	</a:t>
            </a:r>
            <a:r>
              <a:rPr lang="en-US" sz="1600" dirty="0">
                <a:solidFill>
                  <a:schemeClr val="dk1"/>
                </a:solidFill>
              </a:rPr>
              <a:t>• </a:t>
            </a:r>
            <a:r>
              <a:rPr lang="en-US" sz="1600" dirty="0">
                <a:solidFill>
                  <a:schemeClr val="dk1"/>
                </a:solidFill>
                <a:latin typeface="Arial"/>
                <a:ea typeface="Arial"/>
                <a:cs typeface="Arial"/>
                <a:sym typeface="Arial"/>
              </a:rPr>
              <a:t>Mute yourself when you aren’t talking.</a:t>
            </a:r>
            <a:br>
              <a:rPr lang="en-US" sz="1600" dirty="0">
                <a:solidFill>
                  <a:schemeClr val="dk1"/>
                </a:solidFill>
                <a:latin typeface="Arial"/>
                <a:ea typeface="Arial"/>
                <a:cs typeface="Arial"/>
                <a:sym typeface="Arial"/>
              </a:rPr>
            </a:br>
            <a:r>
              <a:rPr lang="en-US" sz="1600" dirty="0">
                <a:solidFill>
                  <a:schemeClr val="dk1"/>
                </a:solidFill>
                <a:latin typeface="Arial"/>
                <a:ea typeface="Arial"/>
                <a:cs typeface="Arial"/>
                <a:sym typeface="Arial"/>
              </a:rPr>
              <a:t>	</a:t>
            </a:r>
            <a:r>
              <a:rPr lang="en-US" sz="1600" dirty="0">
                <a:solidFill>
                  <a:schemeClr val="dk1"/>
                </a:solidFill>
              </a:rPr>
              <a:t>• </a:t>
            </a:r>
            <a:r>
              <a:rPr lang="en-US" sz="1600" dirty="0">
                <a:solidFill>
                  <a:schemeClr val="dk1"/>
                </a:solidFill>
                <a:latin typeface="Arial"/>
                <a:ea typeface="Arial"/>
                <a:cs typeface="Arial"/>
                <a:sym typeface="Arial"/>
              </a:rPr>
              <a:t>Turn on your video if you feel comfortable! </a:t>
            </a:r>
            <a:endParaRPr sz="1600" dirty="0">
              <a:solidFill>
                <a:schemeClr val="dk1"/>
              </a:solidFill>
            </a:endParaRPr>
          </a:p>
        </p:txBody>
      </p:sp>
      <p:pic>
        <p:nvPicPr>
          <p:cNvPr id="57" name="Google Shape;57;p1"/>
          <p:cNvPicPr preferRelativeResize="0"/>
          <p:nvPr/>
        </p:nvPicPr>
        <p:blipFill rotWithShape="1">
          <a:blip r:embed="rId4">
            <a:alphaModFix/>
          </a:blip>
          <a:srcRect/>
          <a:stretch/>
        </p:blipFill>
        <p:spPr>
          <a:xfrm>
            <a:off x="8089886" y="4490910"/>
            <a:ext cx="1054116" cy="574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Google Shape;130;gcedd19e8c0_0_16"/>
          <p:cNvPicPr preferRelativeResize="0"/>
          <p:nvPr/>
        </p:nvPicPr>
        <p:blipFill rotWithShape="1">
          <a:blip r:embed="rId3">
            <a:alphaModFix/>
          </a:blip>
          <a:srcRect/>
          <a:stretch/>
        </p:blipFill>
        <p:spPr>
          <a:xfrm>
            <a:off x="0" y="22454"/>
            <a:ext cx="9143998" cy="5098591"/>
          </a:xfrm>
          <a:prstGeom prst="rect">
            <a:avLst/>
          </a:prstGeom>
          <a:noFill/>
          <a:ln>
            <a:noFill/>
          </a:ln>
        </p:spPr>
      </p:pic>
      <p:sp>
        <p:nvSpPr>
          <p:cNvPr id="131" name="Google Shape;131;gcedd19e8c0_0_16"/>
          <p:cNvSpPr txBox="1"/>
          <p:nvPr/>
        </p:nvSpPr>
        <p:spPr>
          <a:xfrm>
            <a:off x="446567" y="16000"/>
            <a:ext cx="8258100" cy="9873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dirty="0">
                <a:solidFill>
                  <a:srgbClr val="077A7C"/>
                </a:solidFill>
                <a:latin typeface="Montserrat"/>
                <a:ea typeface="Montserrat"/>
                <a:cs typeface="Montserrat"/>
                <a:sym typeface="Montserrat"/>
              </a:rPr>
              <a:t>Backend Engineering</a:t>
            </a:r>
            <a:endParaRPr sz="3000" b="0" i="0" u="none" strike="noStrike" cap="none" dirty="0">
              <a:solidFill>
                <a:srgbClr val="007A7C"/>
              </a:solidFill>
              <a:latin typeface="Montserrat"/>
              <a:ea typeface="Montserrat"/>
              <a:cs typeface="Montserrat"/>
              <a:sym typeface="Montserrat"/>
            </a:endParaRPr>
          </a:p>
        </p:txBody>
      </p:sp>
      <p:pic>
        <p:nvPicPr>
          <p:cNvPr id="132" name="Google Shape;132;gcedd19e8c0_0_16"/>
          <p:cNvPicPr preferRelativeResize="0"/>
          <p:nvPr/>
        </p:nvPicPr>
        <p:blipFill rotWithShape="1">
          <a:blip r:embed="rId4">
            <a:alphaModFix/>
          </a:blip>
          <a:srcRect/>
          <a:stretch/>
        </p:blipFill>
        <p:spPr>
          <a:xfrm>
            <a:off x="8089886" y="4490910"/>
            <a:ext cx="1054116" cy="574925"/>
          </a:xfrm>
          <a:prstGeom prst="rect">
            <a:avLst/>
          </a:prstGeom>
          <a:noFill/>
          <a:ln>
            <a:noFill/>
          </a:ln>
        </p:spPr>
      </p:pic>
      <p:sp>
        <p:nvSpPr>
          <p:cNvPr id="133" name="Google Shape;133;gcedd19e8c0_0_16"/>
          <p:cNvSpPr txBox="1"/>
          <p:nvPr/>
        </p:nvSpPr>
        <p:spPr>
          <a:xfrm>
            <a:off x="504850" y="1003175"/>
            <a:ext cx="8141400" cy="3639428"/>
          </a:xfrm>
          <a:prstGeom prst="rect">
            <a:avLst/>
          </a:prstGeom>
          <a:noFill/>
          <a:ln>
            <a:noFill/>
          </a:ln>
        </p:spPr>
        <p:txBody>
          <a:bodyPr spcFirstLastPara="1" wrap="square" lIns="91425" tIns="91425" rIns="91425" bIns="91425" anchor="t" anchorCtr="0">
            <a:spAutoFit/>
          </a:bodyPr>
          <a:lstStyle/>
          <a:p>
            <a:pPr lvl="0">
              <a:spcBef>
                <a:spcPts val="300"/>
              </a:spcBef>
            </a:pPr>
            <a:r>
              <a:rPr lang="en-US" sz="1600" b="1" dirty="0">
                <a:solidFill>
                  <a:schemeClr val="dk1"/>
                </a:solidFill>
              </a:rPr>
              <a:t>H2 Database:</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In-memory or file-based database</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Relational DBMS</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Does not scale much</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CRUD: Create, Read, Update, Delete</a:t>
            </a:r>
            <a:endParaRPr sz="1600" dirty="0">
              <a:solidFill>
                <a:schemeClr val="dk1"/>
              </a:solidFill>
            </a:endParaRPr>
          </a:p>
          <a:p>
            <a:pPr lvl="0">
              <a:spcBef>
                <a:spcPts val="1200"/>
              </a:spcBef>
            </a:pPr>
            <a:r>
              <a:rPr lang="en-US" sz="1600" b="1" dirty="0">
                <a:solidFill>
                  <a:schemeClr val="dk1"/>
                </a:solidFill>
              </a:rPr>
              <a:t>JUnit testing framework</a:t>
            </a:r>
            <a:r>
              <a:rPr lang="en-US" sz="1600" dirty="0">
                <a:solidFill>
                  <a:schemeClr val="dk1"/>
                </a:solidFill>
              </a:rPr>
              <a:t>:</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TDD: Test-driven development and unit tests</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Mockito library: Mock services and repositories</a:t>
            </a:r>
            <a:endParaRPr sz="1600" dirty="0">
              <a:solidFill>
                <a:schemeClr val="dk1"/>
              </a:solidFill>
            </a:endParaRPr>
          </a:p>
          <a:p>
            <a:pPr lvl="0">
              <a:spcBef>
                <a:spcPts val="1200"/>
              </a:spcBef>
              <a:spcAft>
                <a:spcPts val="1200"/>
              </a:spcAft>
            </a:pPr>
            <a:r>
              <a:rPr lang="en-US" sz="1600" b="1" dirty="0">
                <a:solidFill>
                  <a:schemeClr val="dk1"/>
                </a:solidFill>
              </a:rPr>
              <a:t>Maven build automation</a:t>
            </a:r>
            <a:r>
              <a:rPr lang="en-US" sz="1600" dirty="0">
                <a:solidFill>
                  <a:schemeClr val="dk1"/>
                </a:solidFill>
              </a:rPr>
              <a:t>:</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POM: Project Object Model</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Dependencies</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Set of commands</a:t>
            </a:r>
            <a:endParaRPr sz="1600" dirty="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13"/>
          <p:cNvPicPr preferRelativeResize="0"/>
          <p:nvPr/>
        </p:nvPicPr>
        <p:blipFill rotWithShape="1">
          <a:blip r:embed="rId3">
            <a:alphaModFix/>
          </a:blip>
          <a:srcRect/>
          <a:stretch/>
        </p:blipFill>
        <p:spPr>
          <a:xfrm>
            <a:off x="11425" y="18479"/>
            <a:ext cx="9143998" cy="5098591"/>
          </a:xfrm>
          <a:prstGeom prst="rect">
            <a:avLst/>
          </a:prstGeom>
          <a:noFill/>
          <a:ln>
            <a:noFill/>
          </a:ln>
        </p:spPr>
      </p:pic>
      <p:sp>
        <p:nvSpPr>
          <p:cNvPr id="139" name="Google Shape;139;p13"/>
          <p:cNvSpPr txBox="1"/>
          <p:nvPr/>
        </p:nvSpPr>
        <p:spPr>
          <a:xfrm>
            <a:off x="446567" y="16000"/>
            <a:ext cx="8257954" cy="987165"/>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dirty="0">
                <a:solidFill>
                  <a:srgbClr val="077A7C"/>
                </a:solidFill>
                <a:latin typeface="Montserrat"/>
                <a:ea typeface="Montserrat"/>
                <a:cs typeface="Montserrat"/>
                <a:sym typeface="Montserrat"/>
              </a:rPr>
              <a:t>Backend Study Group</a:t>
            </a:r>
            <a:endParaRPr sz="3000" b="0" i="0" u="none" strike="noStrike" cap="none" dirty="0">
              <a:solidFill>
                <a:srgbClr val="007A7C"/>
              </a:solidFill>
              <a:latin typeface="Montserrat"/>
              <a:ea typeface="Montserrat"/>
              <a:cs typeface="Montserrat"/>
              <a:sym typeface="Montserrat"/>
            </a:endParaRPr>
          </a:p>
        </p:txBody>
      </p:sp>
      <p:pic>
        <p:nvPicPr>
          <p:cNvPr id="140" name="Google Shape;140;p13"/>
          <p:cNvPicPr preferRelativeResize="0"/>
          <p:nvPr/>
        </p:nvPicPr>
        <p:blipFill rotWithShape="1">
          <a:blip r:embed="rId4">
            <a:alphaModFix/>
          </a:blip>
          <a:srcRect/>
          <a:stretch/>
        </p:blipFill>
        <p:spPr>
          <a:xfrm>
            <a:off x="8089886" y="4490910"/>
            <a:ext cx="1054116" cy="574925"/>
          </a:xfrm>
          <a:prstGeom prst="rect">
            <a:avLst/>
          </a:prstGeom>
          <a:noFill/>
          <a:ln>
            <a:noFill/>
          </a:ln>
        </p:spPr>
      </p:pic>
      <p:pic>
        <p:nvPicPr>
          <p:cNvPr id="141" name="Google Shape;141;p13"/>
          <p:cNvPicPr preferRelativeResize="0"/>
          <p:nvPr/>
        </p:nvPicPr>
        <p:blipFill rotWithShape="1">
          <a:blip r:embed="rId5">
            <a:alphaModFix/>
          </a:blip>
          <a:srcRect/>
          <a:stretch/>
        </p:blipFill>
        <p:spPr>
          <a:xfrm>
            <a:off x="2126511" y="1180374"/>
            <a:ext cx="4642884" cy="1468780"/>
          </a:xfrm>
          <a:prstGeom prst="rect">
            <a:avLst/>
          </a:prstGeom>
          <a:noFill/>
          <a:ln>
            <a:noFill/>
          </a:ln>
        </p:spPr>
      </p:pic>
      <p:pic>
        <p:nvPicPr>
          <p:cNvPr id="142" name="Google Shape;142;p13"/>
          <p:cNvPicPr preferRelativeResize="0"/>
          <p:nvPr/>
        </p:nvPicPr>
        <p:blipFill rotWithShape="1">
          <a:blip r:embed="rId6">
            <a:alphaModFix/>
          </a:blip>
          <a:srcRect/>
          <a:stretch/>
        </p:blipFill>
        <p:spPr>
          <a:xfrm>
            <a:off x="2581018" y="2649154"/>
            <a:ext cx="3733870" cy="128880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147" name="Google Shape;147;p14"/>
          <p:cNvPicPr preferRelativeResize="0"/>
          <p:nvPr/>
        </p:nvPicPr>
        <p:blipFill rotWithShape="1">
          <a:blip r:embed="rId3">
            <a:alphaModFix/>
          </a:blip>
          <a:srcRect/>
          <a:stretch/>
        </p:blipFill>
        <p:spPr>
          <a:xfrm>
            <a:off x="11425" y="18479"/>
            <a:ext cx="9143998" cy="5098591"/>
          </a:xfrm>
          <a:prstGeom prst="rect">
            <a:avLst/>
          </a:prstGeom>
          <a:noFill/>
          <a:ln>
            <a:noFill/>
          </a:ln>
        </p:spPr>
      </p:pic>
      <p:sp>
        <p:nvSpPr>
          <p:cNvPr id="148" name="Google Shape;148;p14"/>
          <p:cNvSpPr txBox="1"/>
          <p:nvPr/>
        </p:nvSpPr>
        <p:spPr>
          <a:xfrm>
            <a:off x="453655" y="16000"/>
            <a:ext cx="8243777" cy="987165"/>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dirty="0">
                <a:solidFill>
                  <a:srgbClr val="077A7C"/>
                </a:solidFill>
                <a:latin typeface="Montserrat"/>
                <a:ea typeface="Montserrat"/>
                <a:cs typeface="Montserrat"/>
                <a:sym typeface="Montserrat"/>
              </a:rPr>
              <a:t>Backend Study Group</a:t>
            </a:r>
            <a:endParaRPr sz="1400" b="0" i="0" u="none" strike="noStrike" cap="none" dirty="0">
              <a:solidFill>
                <a:srgbClr val="000000"/>
              </a:solidFill>
              <a:latin typeface="Arial"/>
              <a:ea typeface="Arial"/>
              <a:cs typeface="Arial"/>
              <a:sym typeface="Arial"/>
            </a:endParaRPr>
          </a:p>
        </p:txBody>
      </p:sp>
      <p:sp>
        <p:nvSpPr>
          <p:cNvPr id="149" name="Google Shape;149;p14"/>
          <p:cNvSpPr txBox="1">
            <a:spLocks noGrp="1"/>
          </p:cNvSpPr>
          <p:nvPr>
            <p:ph type="ctrTitle"/>
          </p:nvPr>
        </p:nvSpPr>
        <p:spPr>
          <a:xfrm>
            <a:off x="453654" y="1054400"/>
            <a:ext cx="8243778" cy="3385275"/>
          </a:xfrm>
          <a:prstGeom prst="rect">
            <a:avLst/>
          </a:prstGeom>
          <a:noFill/>
          <a:ln>
            <a:noFill/>
          </a:ln>
        </p:spPr>
        <p:txBody>
          <a:bodyPr spcFirstLastPara="1" wrap="square" lIns="91425" tIns="91425" rIns="91425" bIns="91425" anchor="t" anchorCtr="0">
            <a:noAutofit/>
          </a:bodyPr>
          <a:lstStyle/>
          <a:p>
            <a:pPr marL="76200" lvl="0" indent="0" algn="l" rtl="0">
              <a:lnSpc>
                <a:spcPct val="100000"/>
              </a:lnSpc>
              <a:spcBef>
                <a:spcPts val="0"/>
              </a:spcBef>
              <a:spcAft>
                <a:spcPts val="0"/>
              </a:spcAft>
              <a:buClr>
                <a:srgbClr val="000000"/>
              </a:buClr>
              <a:buSzPts val="2400"/>
              <a:buNone/>
            </a:pPr>
            <a:r>
              <a:rPr lang="en-US" sz="1600" dirty="0">
                <a:solidFill>
                  <a:schemeClr val="dk1"/>
                </a:solidFill>
              </a:rPr>
              <a:t>• Resources:</a:t>
            </a:r>
            <a:br>
              <a:rPr lang="en-US" sz="1600" dirty="0">
                <a:solidFill>
                  <a:schemeClr val="dk1"/>
                </a:solidFill>
              </a:rPr>
            </a:br>
            <a:r>
              <a:rPr lang="en-US" sz="1600" dirty="0">
                <a:solidFill>
                  <a:schemeClr val="dk1"/>
                </a:solidFill>
              </a:rPr>
              <a:t>	• Backend Study Group: </a:t>
            </a:r>
            <a:r>
              <a:rPr lang="en-US" sz="1600" u="sng" dirty="0">
                <a:solidFill>
                  <a:schemeClr val="hlink"/>
                </a:solidFill>
                <a:hlinkClick r:id="rId4"/>
              </a:rPr>
              <a:t>GitHub</a:t>
            </a:r>
            <a:br>
              <a:rPr lang="en-US" sz="1600" dirty="0">
                <a:solidFill>
                  <a:schemeClr val="dk1"/>
                </a:solidFill>
              </a:rPr>
            </a:br>
            <a:r>
              <a:rPr lang="en-US" sz="1600" dirty="0">
                <a:solidFill>
                  <a:schemeClr val="dk1"/>
                </a:solidFill>
              </a:rPr>
              <a:t>	• Upcoming sessions:</a:t>
            </a:r>
            <a:br>
              <a:rPr lang="en-US" sz="1600" dirty="0">
                <a:solidFill>
                  <a:schemeClr val="dk1"/>
                </a:solidFill>
              </a:rPr>
            </a:br>
            <a:r>
              <a:rPr lang="en-US" sz="1600" dirty="0">
                <a:solidFill>
                  <a:schemeClr val="dk1"/>
                </a:solidFill>
              </a:rPr>
              <a:t>		• </a:t>
            </a:r>
            <a:r>
              <a:rPr lang="en-US" sz="1600" u="sng" dirty="0">
                <a:solidFill>
                  <a:schemeClr val="hlink"/>
                </a:solidFill>
                <a:hlinkClick r:id="rId5"/>
              </a:rPr>
              <a:t>April 22, 2021</a:t>
            </a:r>
            <a:endParaRPr sz="1600" dirty="0"/>
          </a:p>
          <a:p>
            <a:pPr marL="76200" lvl="0" indent="381000" algn="l" rtl="0">
              <a:lnSpc>
                <a:spcPct val="100000"/>
              </a:lnSpc>
              <a:spcBef>
                <a:spcPts val="0"/>
              </a:spcBef>
              <a:spcAft>
                <a:spcPts val="0"/>
              </a:spcAft>
              <a:buClr>
                <a:srgbClr val="000000"/>
              </a:buClr>
              <a:buSzPts val="2400"/>
              <a:buNone/>
            </a:pPr>
            <a:r>
              <a:rPr lang="en-US" sz="1600" dirty="0"/>
              <a:t>• </a:t>
            </a:r>
            <a:r>
              <a:rPr lang="en-US" sz="1600" u="sng" dirty="0">
                <a:solidFill>
                  <a:schemeClr val="hlink"/>
                </a:solidFill>
                <a:hlinkClick r:id="rId6"/>
              </a:rPr>
              <a:t>WWCode YouTube channel</a:t>
            </a:r>
            <a:endParaRPr sz="1600" dirty="0"/>
          </a:p>
          <a:p>
            <a:pPr marL="76200" lvl="0" indent="381000" algn="l" rtl="0">
              <a:lnSpc>
                <a:spcPct val="100000"/>
              </a:lnSpc>
              <a:spcBef>
                <a:spcPts val="0"/>
              </a:spcBef>
              <a:spcAft>
                <a:spcPts val="0"/>
              </a:spcAft>
              <a:buClr>
                <a:srgbClr val="000000"/>
              </a:buClr>
              <a:buSzPts val="2400"/>
              <a:buNone/>
            </a:pPr>
            <a:r>
              <a:rPr lang="en-US" sz="1600" dirty="0"/>
              <a:t>	• March 25, 2021 session recording: </a:t>
            </a:r>
            <a:r>
              <a:rPr lang="en-US" sz="1600" u="sng" dirty="0">
                <a:solidFill>
                  <a:schemeClr val="accent5"/>
                </a:solidFill>
                <a:hlinkClick r:id="rId7">
                  <a:extLst>
                    <a:ext uri="{A12FA001-AC4F-418D-AE19-62706E023703}">
                      <ahyp:hlinkClr xmlns:ahyp="http://schemas.microsoft.com/office/drawing/2018/hyperlinkcolor" val="tx"/>
                    </a:ext>
                  </a:extLst>
                </a:hlinkClick>
              </a:rPr>
              <a:t>Backend Study Group session 1</a:t>
            </a:r>
            <a:br>
              <a:rPr lang="en-US" sz="1600" dirty="0">
                <a:solidFill>
                  <a:schemeClr val="dk1"/>
                </a:solidFill>
              </a:rPr>
            </a:br>
            <a:r>
              <a:rPr lang="en-US" sz="1600" dirty="0">
                <a:solidFill>
                  <a:schemeClr val="dk1"/>
                </a:solidFill>
              </a:rPr>
              <a:t>	• </a:t>
            </a:r>
            <a:r>
              <a:rPr lang="en-US" sz="1600" u="sng" dirty="0">
                <a:solidFill>
                  <a:schemeClr val="hlink"/>
                </a:solidFill>
                <a:hlinkClick r:id="rId8"/>
              </a:rPr>
              <a:t>Technical Tracks</a:t>
            </a:r>
            <a:br>
              <a:rPr lang="en-US" sz="1600" dirty="0">
                <a:solidFill>
                  <a:schemeClr val="dk1"/>
                </a:solidFill>
              </a:rPr>
            </a:br>
            <a:r>
              <a:rPr lang="en-US" sz="1600" dirty="0">
                <a:solidFill>
                  <a:schemeClr val="dk1"/>
                </a:solidFill>
              </a:rPr>
              <a:t>	• </a:t>
            </a:r>
            <a:r>
              <a:rPr lang="en-US" sz="1600" u="sng" dirty="0">
                <a:solidFill>
                  <a:schemeClr val="hlink"/>
                </a:solidFill>
                <a:highlight>
                  <a:srgbClr val="FFFFFF"/>
                </a:highlight>
                <a:hlinkClick r:id="rId9"/>
              </a:rPr>
              <a:t>Digital Events</a:t>
            </a:r>
            <a:br>
              <a:rPr lang="en-US" sz="1600" dirty="0">
                <a:highlight>
                  <a:srgbClr val="FFFFFF"/>
                </a:highlight>
              </a:rPr>
            </a:br>
            <a:r>
              <a:rPr lang="en-US" sz="1600" dirty="0">
                <a:highlight>
                  <a:srgbClr val="FFFFFF"/>
                </a:highlight>
              </a:rPr>
              <a:t>	</a:t>
            </a:r>
            <a:r>
              <a:rPr lang="en-US" sz="1600" dirty="0">
                <a:solidFill>
                  <a:schemeClr val="dk1"/>
                </a:solidFill>
                <a:highlight>
                  <a:srgbClr val="FFFFFF"/>
                </a:highlight>
              </a:rPr>
              <a:t>• </a:t>
            </a:r>
            <a:r>
              <a:rPr lang="en-US" sz="1600" dirty="0"/>
              <a:t>Get updates – join the </a:t>
            </a:r>
            <a:r>
              <a:rPr lang="en-US" sz="1600" u="sng" dirty="0">
                <a:solidFill>
                  <a:schemeClr val="hlink"/>
                </a:solidFill>
                <a:hlinkClick r:id="rId10"/>
              </a:rPr>
              <a:t>Digital mailing list</a:t>
            </a:r>
            <a:r>
              <a:rPr lang="en-US" sz="1600" dirty="0"/>
              <a:t>!</a:t>
            </a:r>
            <a:br>
              <a:rPr lang="en-US" sz="1600" dirty="0"/>
            </a:br>
            <a:r>
              <a:rPr lang="en-US" sz="1600" dirty="0"/>
              <a:t>	</a:t>
            </a:r>
            <a:r>
              <a:rPr lang="en-US" sz="1600" dirty="0">
                <a:solidFill>
                  <a:schemeClr val="dk1"/>
                </a:solidFill>
                <a:highlight>
                  <a:srgbClr val="FFFFFF"/>
                </a:highlight>
              </a:rPr>
              <a:t>• </a:t>
            </a:r>
            <a:r>
              <a:rPr lang="en-US" sz="1600" dirty="0"/>
              <a:t>Have questions? </a:t>
            </a:r>
            <a:endParaRPr sz="1600" dirty="0"/>
          </a:p>
          <a:p>
            <a:pPr marL="533400" lvl="0" indent="381000" algn="l" rtl="0">
              <a:lnSpc>
                <a:spcPct val="100000"/>
              </a:lnSpc>
              <a:spcBef>
                <a:spcPts val="0"/>
              </a:spcBef>
              <a:spcAft>
                <a:spcPts val="0"/>
              </a:spcAft>
              <a:buClr>
                <a:srgbClr val="000000"/>
              </a:buClr>
              <a:buSzPts val="2400"/>
              <a:buNone/>
            </a:pPr>
            <a:r>
              <a:rPr lang="en-US" sz="1600" dirty="0">
                <a:highlight>
                  <a:schemeClr val="lt1"/>
                </a:highlight>
              </a:rPr>
              <a:t>• </a:t>
            </a:r>
            <a:r>
              <a:rPr lang="en-US" sz="1600" dirty="0"/>
              <a:t>Contacts us at: </a:t>
            </a:r>
            <a:r>
              <a:rPr lang="en-US" sz="1600" u="sng" dirty="0">
                <a:solidFill>
                  <a:schemeClr val="hlink"/>
                </a:solidFill>
                <a:hlinkClick r:id="rId11"/>
              </a:rPr>
              <a:t>contact@womenwhocode.com</a:t>
            </a:r>
            <a:endParaRPr sz="1600" dirty="0">
              <a:highlight>
                <a:srgbClr val="FFFFFF"/>
              </a:highlight>
            </a:endParaRPr>
          </a:p>
          <a:p>
            <a:pPr marL="533400" lvl="0" indent="381000" algn="l" rtl="0">
              <a:lnSpc>
                <a:spcPct val="100000"/>
              </a:lnSpc>
              <a:spcBef>
                <a:spcPts val="0"/>
              </a:spcBef>
              <a:spcAft>
                <a:spcPts val="0"/>
              </a:spcAft>
              <a:buClr>
                <a:schemeClr val="dk1"/>
              </a:buClr>
              <a:buSzPts val="2400"/>
              <a:buFont typeface="Arial"/>
              <a:buNone/>
            </a:pPr>
            <a:r>
              <a:rPr lang="en-US" sz="1600" dirty="0">
                <a:highlight>
                  <a:schemeClr val="lt1"/>
                </a:highlight>
              </a:rPr>
              <a:t>• Join our </a:t>
            </a:r>
            <a:r>
              <a:rPr lang="en-US" sz="1600" u="sng" dirty="0">
                <a:solidFill>
                  <a:schemeClr val="hlink"/>
                </a:solidFill>
                <a:highlight>
                  <a:schemeClr val="lt1"/>
                </a:highlight>
                <a:hlinkClick r:id="rId12"/>
              </a:rPr>
              <a:t>Slack</a:t>
            </a:r>
            <a:r>
              <a:rPr lang="en-US" sz="1600" dirty="0">
                <a:highlight>
                  <a:schemeClr val="lt1"/>
                </a:highlight>
              </a:rPr>
              <a:t> channel!</a:t>
            </a:r>
            <a:endParaRPr sz="1600" dirty="0">
              <a:highlight>
                <a:srgbClr val="FFFFFF"/>
              </a:highlight>
            </a:endParaRPr>
          </a:p>
          <a:p>
            <a:pPr marL="0" lvl="0" indent="0" algn="l" rtl="0">
              <a:lnSpc>
                <a:spcPct val="100000"/>
              </a:lnSpc>
              <a:spcBef>
                <a:spcPts val="0"/>
              </a:spcBef>
              <a:spcAft>
                <a:spcPts val="0"/>
              </a:spcAft>
              <a:buClr>
                <a:srgbClr val="000000"/>
              </a:buClr>
              <a:buSzPts val="2400"/>
              <a:buNone/>
            </a:pPr>
            <a:r>
              <a:rPr lang="en-US" sz="1600" dirty="0">
                <a:highlight>
                  <a:srgbClr val="FFFFFF"/>
                </a:highlight>
              </a:rPr>
              <a:t>Thank you and see you soon!</a:t>
            </a:r>
            <a:endParaRPr sz="1600" dirty="0">
              <a:solidFill>
                <a:schemeClr val="dk1"/>
              </a:solidFill>
            </a:endParaRPr>
          </a:p>
        </p:txBody>
      </p:sp>
      <p:pic>
        <p:nvPicPr>
          <p:cNvPr id="150" name="Google Shape;150;p14"/>
          <p:cNvPicPr preferRelativeResize="0"/>
          <p:nvPr/>
        </p:nvPicPr>
        <p:blipFill rotWithShape="1">
          <a:blip r:embed="rId13">
            <a:alphaModFix/>
          </a:blip>
          <a:srcRect/>
          <a:stretch/>
        </p:blipFill>
        <p:spPr>
          <a:xfrm>
            <a:off x="8089886" y="4490910"/>
            <a:ext cx="1054116" cy="574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2"/>
          <p:cNvPicPr preferRelativeResize="0"/>
          <p:nvPr/>
        </p:nvPicPr>
        <p:blipFill rotWithShape="1">
          <a:blip r:embed="rId3">
            <a:alphaModFix/>
          </a:blip>
          <a:srcRect r="1893"/>
          <a:stretch/>
        </p:blipFill>
        <p:spPr>
          <a:xfrm>
            <a:off x="0" y="-53750"/>
            <a:ext cx="9143998" cy="5197249"/>
          </a:xfrm>
          <a:prstGeom prst="rect">
            <a:avLst/>
          </a:prstGeom>
          <a:noFill/>
          <a:ln>
            <a:noFill/>
          </a:ln>
        </p:spPr>
      </p:pic>
      <p:pic>
        <p:nvPicPr>
          <p:cNvPr id="63" name="Google Shape;63;p2"/>
          <p:cNvPicPr preferRelativeResize="0"/>
          <p:nvPr/>
        </p:nvPicPr>
        <p:blipFill rotWithShape="1">
          <a:blip r:embed="rId4">
            <a:alphaModFix/>
          </a:blip>
          <a:srcRect/>
          <a:stretch/>
        </p:blipFill>
        <p:spPr>
          <a:xfrm>
            <a:off x="8089886" y="4490910"/>
            <a:ext cx="1054116" cy="574925"/>
          </a:xfrm>
          <a:prstGeom prst="rect">
            <a:avLst/>
          </a:prstGeom>
          <a:noFill/>
          <a:ln>
            <a:noFill/>
          </a:ln>
        </p:spPr>
      </p:pic>
      <p:pic>
        <p:nvPicPr>
          <p:cNvPr id="64" name="Google Shape;64;p2"/>
          <p:cNvPicPr preferRelativeResize="0"/>
          <p:nvPr/>
        </p:nvPicPr>
        <p:blipFill rotWithShape="1">
          <a:blip r:embed="rId5">
            <a:alphaModFix/>
          </a:blip>
          <a:srcRect/>
          <a:stretch/>
        </p:blipFill>
        <p:spPr>
          <a:xfrm>
            <a:off x="594505" y="-1"/>
            <a:ext cx="4779845" cy="3218121"/>
          </a:xfrm>
          <a:prstGeom prst="rect">
            <a:avLst/>
          </a:prstGeom>
          <a:noFill/>
          <a:ln>
            <a:noFill/>
          </a:ln>
        </p:spPr>
      </p:pic>
      <p:sp>
        <p:nvSpPr>
          <p:cNvPr id="65" name="Google Shape;65;p2"/>
          <p:cNvSpPr txBox="1"/>
          <p:nvPr/>
        </p:nvSpPr>
        <p:spPr>
          <a:xfrm>
            <a:off x="3572700" y="3116444"/>
            <a:ext cx="5571300" cy="1187700"/>
          </a:xfrm>
          <a:prstGeom prst="rect">
            <a:avLst/>
          </a:prstGeom>
          <a:solidFill>
            <a:srgbClr val="077A7C"/>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0" i="0" u="none" strike="noStrike" cap="none" dirty="0">
                <a:solidFill>
                  <a:srgbClr val="FFFFFF"/>
                </a:solidFill>
                <a:latin typeface="Montserrat"/>
                <a:ea typeface="Montserrat"/>
                <a:cs typeface="Montserrat"/>
                <a:sym typeface="Montserrat"/>
              </a:rPr>
              <a:t>WWCode Digital + </a:t>
            </a:r>
            <a:r>
              <a:rPr lang="en-US" sz="2400" b="1" i="0" u="none" strike="noStrike" cap="none" dirty="0">
                <a:solidFill>
                  <a:srgbClr val="FFFFFF"/>
                </a:solidFill>
                <a:latin typeface="Montserrat"/>
                <a:ea typeface="Montserrat"/>
                <a:cs typeface="Montserrat"/>
                <a:sym typeface="Montserrat"/>
              </a:rPr>
              <a:t>Backend</a:t>
            </a:r>
            <a:endParaRPr sz="2400" b="1" i="0" u="none" strike="noStrike" cap="none" dirty="0">
              <a:solidFill>
                <a:srgbClr val="FFFFFF"/>
              </a:solidFill>
              <a:latin typeface="Montserrat"/>
              <a:ea typeface="Montserrat"/>
              <a:cs typeface="Montserrat"/>
              <a:sym typeface="Montserrat"/>
            </a:endParaRPr>
          </a:p>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FFFFFF"/>
                </a:solidFill>
                <a:latin typeface="Montserrat"/>
                <a:ea typeface="Montserrat"/>
                <a:cs typeface="Montserrat"/>
                <a:sym typeface="Montserrat"/>
              </a:rPr>
              <a:t>Backend Study Group</a:t>
            </a:r>
            <a:endParaRPr sz="2400" b="1" i="0" u="none" strike="noStrike" cap="none" dirty="0">
              <a:solidFill>
                <a:srgbClr val="FFFFFF"/>
              </a:solidFill>
              <a:latin typeface="Montserrat"/>
              <a:ea typeface="Montserrat"/>
              <a:cs typeface="Montserrat"/>
              <a:sym typeface="Montserrat"/>
            </a:endParaRPr>
          </a:p>
          <a:p>
            <a:pPr marL="3657600" marR="0" lvl="0" indent="457200" algn="ctr" rtl="0">
              <a:lnSpc>
                <a:spcPct val="100000"/>
              </a:lnSpc>
              <a:spcBef>
                <a:spcPts val="0"/>
              </a:spcBef>
              <a:spcAft>
                <a:spcPts val="0"/>
              </a:spcAft>
              <a:buClr>
                <a:srgbClr val="000000"/>
              </a:buClr>
              <a:buSzPts val="1000"/>
              <a:buFont typeface="Arial"/>
              <a:buNone/>
            </a:pPr>
            <a:br>
              <a:rPr lang="en-US" sz="1000" b="1" i="0" u="none" strike="noStrike" cap="none" dirty="0">
                <a:solidFill>
                  <a:srgbClr val="FFFFFF"/>
                </a:solidFill>
                <a:latin typeface="Montserrat"/>
                <a:ea typeface="Montserrat"/>
                <a:cs typeface="Montserrat"/>
                <a:sym typeface="Montserrat"/>
              </a:rPr>
            </a:br>
            <a:r>
              <a:rPr lang="en-US" sz="1000" b="1" dirty="0">
                <a:solidFill>
                  <a:srgbClr val="FFFFFF"/>
                </a:solidFill>
                <a:latin typeface="Montserrat"/>
                <a:ea typeface="Montserrat"/>
                <a:cs typeface="Montserrat"/>
                <a:sym typeface="Montserrat"/>
              </a:rPr>
              <a:t>April</a:t>
            </a:r>
            <a:r>
              <a:rPr lang="en-US" sz="1000" b="1" i="0" u="none" strike="noStrike" cap="none" dirty="0">
                <a:solidFill>
                  <a:srgbClr val="FFFFFF"/>
                </a:solidFill>
                <a:latin typeface="Montserrat"/>
                <a:ea typeface="Montserrat"/>
                <a:cs typeface="Montserrat"/>
                <a:sym typeface="Montserrat"/>
              </a:rPr>
              <a:t> </a:t>
            </a:r>
            <a:r>
              <a:rPr lang="en-US" sz="1000" b="1" dirty="0">
                <a:solidFill>
                  <a:srgbClr val="FFFFFF"/>
                </a:solidFill>
                <a:latin typeface="Montserrat"/>
                <a:ea typeface="Montserrat"/>
                <a:cs typeface="Montserrat"/>
                <a:sym typeface="Montserrat"/>
              </a:rPr>
              <a:t>08</a:t>
            </a:r>
            <a:r>
              <a:rPr lang="en-US" sz="1000" b="1" i="0" u="none" strike="noStrike" cap="none" dirty="0">
                <a:solidFill>
                  <a:srgbClr val="FFFFFF"/>
                </a:solidFill>
                <a:latin typeface="Montserrat"/>
                <a:ea typeface="Montserrat"/>
                <a:cs typeface="Montserrat"/>
                <a:sym typeface="Montserrat"/>
              </a:rPr>
              <a:t>, 2021</a:t>
            </a:r>
            <a:endParaRPr sz="1000" b="1" i="0" u="none" strike="noStrike" cap="none" dirty="0">
              <a:solidFill>
                <a:srgbClr val="FFFFFF"/>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70" name="Google Shape;70;p3"/>
          <p:cNvPicPr preferRelativeResize="0"/>
          <p:nvPr/>
        </p:nvPicPr>
        <p:blipFill rotWithShape="1">
          <a:blip r:embed="rId3">
            <a:alphaModFix/>
          </a:blip>
          <a:srcRect/>
          <a:stretch/>
        </p:blipFill>
        <p:spPr>
          <a:xfrm>
            <a:off x="2" y="-190345"/>
            <a:ext cx="9143998" cy="5333846"/>
          </a:xfrm>
          <a:prstGeom prst="rect">
            <a:avLst/>
          </a:prstGeom>
          <a:noFill/>
          <a:ln>
            <a:noFill/>
          </a:ln>
        </p:spPr>
      </p:pic>
      <p:pic>
        <p:nvPicPr>
          <p:cNvPr id="71" name="Google Shape;71;p3"/>
          <p:cNvPicPr preferRelativeResize="0"/>
          <p:nvPr/>
        </p:nvPicPr>
        <p:blipFill rotWithShape="1">
          <a:blip r:embed="rId4">
            <a:alphaModFix/>
          </a:blip>
          <a:srcRect l="3938" t="1558" r="25355" b="46302"/>
          <a:stretch/>
        </p:blipFill>
        <p:spPr>
          <a:xfrm>
            <a:off x="3436825" y="1671142"/>
            <a:ext cx="1828800" cy="1828800"/>
          </a:xfrm>
          <a:prstGeom prst="ellipse">
            <a:avLst/>
          </a:prstGeom>
          <a:noFill/>
          <a:ln>
            <a:noFill/>
          </a:ln>
        </p:spPr>
      </p:pic>
      <p:pic>
        <p:nvPicPr>
          <p:cNvPr id="72" name="Google Shape;72;p3"/>
          <p:cNvPicPr preferRelativeResize="0"/>
          <p:nvPr/>
        </p:nvPicPr>
        <p:blipFill rotWithShape="1">
          <a:blip r:embed="rId5">
            <a:alphaModFix/>
          </a:blip>
          <a:srcRect t="99" b="98"/>
          <a:stretch/>
        </p:blipFill>
        <p:spPr>
          <a:xfrm>
            <a:off x="6120809" y="1671142"/>
            <a:ext cx="1828800" cy="1828800"/>
          </a:xfrm>
          <a:prstGeom prst="ellipse">
            <a:avLst/>
          </a:prstGeom>
          <a:noFill/>
          <a:ln>
            <a:noFill/>
          </a:ln>
        </p:spPr>
      </p:pic>
      <p:sp>
        <p:nvSpPr>
          <p:cNvPr id="73" name="Google Shape;73;p3"/>
          <p:cNvSpPr txBox="1"/>
          <p:nvPr/>
        </p:nvSpPr>
        <p:spPr>
          <a:xfrm>
            <a:off x="290682" y="3911680"/>
            <a:ext cx="2424471" cy="711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1400" b="0" i="0" u="none" strike="noStrike" cap="none" dirty="0">
                <a:solidFill>
                  <a:schemeClr val="dk1"/>
                </a:solidFill>
                <a:latin typeface="Arial"/>
                <a:ea typeface="Arial"/>
                <a:cs typeface="Arial"/>
                <a:sym typeface="Arial"/>
              </a:rPr>
              <a:t> Prachi Shah</a:t>
            </a:r>
            <a:endParaRPr sz="14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100"/>
              <a:buFont typeface="Arial"/>
              <a:buNone/>
            </a:pPr>
            <a:r>
              <a:rPr lang="en-US" sz="1400" b="1" i="0" u="none" strike="noStrike" cap="none" dirty="0">
                <a:solidFill>
                  <a:srgbClr val="007A7C"/>
                </a:solidFill>
                <a:latin typeface="Arial"/>
                <a:ea typeface="Arial"/>
                <a:cs typeface="Arial"/>
                <a:sym typeface="Arial"/>
              </a:rPr>
              <a:t>Senior Software Engineer | Metromile</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100"/>
              <a:buFont typeface="Arial"/>
              <a:buNone/>
            </a:pPr>
            <a:endParaRPr sz="1400" b="0" i="0" u="none" strike="noStrike" cap="none" dirty="0">
              <a:solidFill>
                <a:srgbClr val="000000"/>
              </a:solidFill>
              <a:latin typeface="Arial"/>
              <a:ea typeface="Arial"/>
              <a:cs typeface="Arial"/>
              <a:sym typeface="Arial"/>
            </a:endParaRPr>
          </a:p>
        </p:txBody>
      </p:sp>
      <p:pic>
        <p:nvPicPr>
          <p:cNvPr id="74" name="Google Shape;74;p3"/>
          <p:cNvPicPr preferRelativeResize="0"/>
          <p:nvPr/>
        </p:nvPicPr>
        <p:blipFill rotWithShape="1">
          <a:blip r:embed="rId6">
            <a:alphaModFix/>
          </a:blip>
          <a:srcRect b="12486"/>
          <a:stretch/>
        </p:blipFill>
        <p:spPr>
          <a:xfrm>
            <a:off x="608096" y="1671142"/>
            <a:ext cx="1828800" cy="1828800"/>
          </a:xfrm>
          <a:prstGeom prst="ellipse">
            <a:avLst/>
          </a:prstGeom>
          <a:noFill/>
          <a:ln>
            <a:noFill/>
          </a:ln>
        </p:spPr>
      </p:pic>
      <p:sp>
        <p:nvSpPr>
          <p:cNvPr id="75" name="Google Shape;75;p3"/>
          <p:cNvSpPr/>
          <p:nvPr/>
        </p:nvSpPr>
        <p:spPr>
          <a:xfrm>
            <a:off x="459993" y="287369"/>
            <a:ext cx="8224016" cy="10772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dirty="0">
                <a:solidFill>
                  <a:schemeClr val="dk1"/>
                </a:solidFill>
                <a:latin typeface="Arial"/>
                <a:ea typeface="Arial"/>
                <a:cs typeface="Arial"/>
                <a:sym typeface="Arial"/>
              </a:rPr>
              <a:t>• Welcome from WWCode!</a:t>
            </a:r>
            <a:br>
              <a:rPr lang="en-US" sz="1600" b="0" i="0" u="none" strike="noStrike" cap="none" dirty="0">
                <a:solidFill>
                  <a:schemeClr val="dk1"/>
                </a:solidFill>
                <a:latin typeface="Arial"/>
                <a:ea typeface="Arial"/>
                <a:cs typeface="Arial"/>
                <a:sym typeface="Arial"/>
              </a:rPr>
            </a:br>
            <a:r>
              <a:rPr lang="en-US" sz="1600" b="0" i="0" u="none" strike="noStrike" cap="none" dirty="0">
                <a:solidFill>
                  <a:schemeClr val="dk1"/>
                </a:solidFill>
                <a:latin typeface="Arial"/>
                <a:ea typeface="Arial"/>
                <a:cs typeface="Arial"/>
                <a:sym typeface="Arial"/>
              </a:rPr>
              <a:t>• Our mission: Inspiring women to excel in technology careers.</a:t>
            </a:r>
            <a:br>
              <a:rPr lang="en-US" sz="1600" b="0" i="0" u="none" strike="noStrike" cap="none" dirty="0">
                <a:solidFill>
                  <a:schemeClr val="dk1"/>
                </a:solidFill>
                <a:latin typeface="Arial"/>
                <a:ea typeface="Arial"/>
                <a:cs typeface="Arial"/>
                <a:sym typeface="Arial"/>
              </a:rPr>
            </a:br>
            <a:r>
              <a:rPr lang="en-US" sz="1600" b="0" i="0" u="none" strike="noStrike" cap="none" dirty="0">
                <a:solidFill>
                  <a:schemeClr val="dk1"/>
                </a:solidFill>
                <a:latin typeface="Arial"/>
                <a:ea typeface="Arial"/>
                <a:cs typeface="Arial"/>
                <a:sym typeface="Arial"/>
              </a:rPr>
              <a:t>• Our vision: A world where women are representative as technical executives, founders, VCs, board members and software engineers. </a:t>
            </a:r>
            <a:endParaRPr sz="1200" b="0" i="0" u="none" strike="noStrike" cap="none" dirty="0">
              <a:solidFill>
                <a:schemeClr val="dk1"/>
              </a:solidFill>
              <a:latin typeface="Arial"/>
              <a:ea typeface="Arial"/>
              <a:cs typeface="Arial"/>
              <a:sym typeface="Arial"/>
            </a:endParaRPr>
          </a:p>
        </p:txBody>
      </p:sp>
      <p:sp>
        <p:nvSpPr>
          <p:cNvPr id="76" name="Google Shape;76;p3"/>
          <p:cNvSpPr txBox="1"/>
          <p:nvPr/>
        </p:nvSpPr>
        <p:spPr>
          <a:xfrm>
            <a:off x="5638429" y="3911680"/>
            <a:ext cx="2424471" cy="711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1400" b="0" i="0" u="none" strike="noStrike" cap="none" dirty="0">
                <a:solidFill>
                  <a:schemeClr val="dk1"/>
                </a:solidFill>
                <a:latin typeface="Arial"/>
                <a:ea typeface="Arial"/>
                <a:cs typeface="Arial"/>
                <a:sym typeface="Arial"/>
              </a:rPr>
              <a:t> Elaine</a:t>
            </a:r>
            <a:endParaRPr sz="14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dirty="0">
                <a:solidFill>
                  <a:srgbClr val="007A7C"/>
                </a:solidFill>
                <a:latin typeface="Arial"/>
                <a:ea typeface="Arial"/>
                <a:cs typeface="Arial"/>
                <a:sym typeface="Arial"/>
              </a:rPr>
              <a:t>Student Assistant </a:t>
            </a:r>
            <a:br>
              <a:rPr lang="en-US" sz="1400" b="1" i="0" u="none" strike="noStrike" cap="none" dirty="0">
                <a:solidFill>
                  <a:srgbClr val="007A7C"/>
                </a:solidFill>
                <a:latin typeface="Arial"/>
                <a:ea typeface="Arial"/>
                <a:cs typeface="Arial"/>
                <a:sym typeface="Arial"/>
              </a:rPr>
            </a:br>
            <a:r>
              <a:rPr lang="en-US" sz="1400" b="1" i="0" u="none" strike="noStrike" cap="none" dirty="0">
                <a:solidFill>
                  <a:srgbClr val="007A7C"/>
                </a:solidFill>
                <a:latin typeface="Arial"/>
                <a:ea typeface="Arial"/>
                <a:cs typeface="Arial"/>
                <a:sym typeface="Arial"/>
              </a:rPr>
              <a:t>| Lawrence Berkeley National Lab</a:t>
            </a:r>
            <a:endParaRPr sz="1400" b="0" i="0" u="none" strike="noStrike" cap="none" dirty="0">
              <a:solidFill>
                <a:srgbClr val="000000"/>
              </a:solidFill>
              <a:latin typeface="Arial"/>
              <a:ea typeface="Arial"/>
              <a:cs typeface="Arial"/>
              <a:sym typeface="Arial"/>
            </a:endParaRPr>
          </a:p>
        </p:txBody>
      </p:sp>
      <p:sp>
        <p:nvSpPr>
          <p:cNvPr id="77" name="Google Shape;77;p3"/>
          <p:cNvSpPr txBox="1"/>
          <p:nvPr/>
        </p:nvSpPr>
        <p:spPr>
          <a:xfrm>
            <a:off x="3104706" y="3911680"/>
            <a:ext cx="2424471" cy="711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1400" b="0" i="0" u="none" strike="noStrike" cap="none" dirty="0">
                <a:solidFill>
                  <a:schemeClr val="dk1"/>
                </a:solidFill>
                <a:latin typeface="Arial"/>
                <a:ea typeface="Arial"/>
                <a:cs typeface="Arial"/>
                <a:sym typeface="Arial"/>
              </a:rPr>
              <a:t> Aditi</a:t>
            </a:r>
            <a:endParaRPr sz="14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100"/>
              <a:buFont typeface="Arial"/>
              <a:buNone/>
            </a:pPr>
            <a:r>
              <a:rPr lang="en-US" sz="1400" b="1" i="0" u="none" strike="noStrike" cap="none" dirty="0">
                <a:solidFill>
                  <a:srgbClr val="007A7C"/>
                </a:solidFill>
                <a:latin typeface="Arial"/>
                <a:ea typeface="Arial"/>
                <a:cs typeface="Arial"/>
                <a:sym typeface="Arial"/>
              </a:rPr>
              <a:t>Full Stack Engineer </a:t>
            </a:r>
            <a:br>
              <a:rPr lang="en-US" sz="1400" b="1" i="0" u="none" strike="noStrike" cap="none" dirty="0">
                <a:solidFill>
                  <a:srgbClr val="007A7C"/>
                </a:solidFill>
                <a:latin typeface="Arial"/>
                <a:ea typeface="Arial"/>
                <a:cs typeface="Arial"/>
                <a:sym typeface="Arial"/>
              </a:rPr>
            </a:br>
            <a:r>
              <a:rPr lang="en-US" sz="1400" b="1" i="0" u="none" strike="noStrike" cap="none" dirty="0">
                <a:solidFill>
                  <a:srgbClr val="007A7C"/>
                </a:solidFill>
                <a:latin typeface="Arial"/>
                <a:ea typeface="Arial"/>
                <a:cs typeface="Arial"/>
                <a:sym typeface="Arial"/>
              </a:rPr>
              <a:t>| New Relic</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100"/>
              <a:buFont typeface="Arial"/>
              <a:buNone/>
            </a:pP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4" descr="Copy of WWCode_Logo.jpg"/>
          <p:cNvPicPr preferRelativeResize="0"/>
          <p:nvPr/>
        </p:nvPicPr>
        <p:blipFill rotWithShape="1">
          <a:blip r:embed="rId3">
            <a:alphaModFix amt="4000"/>
          </a:blip>
          <a:srcRect t="7294" b="7294"/>
          <a:stretch/>
        </p:blipFill>
        <p:spPr>
          <a:xfrm>
            <a:off x="-614888" y="569943"/>
            <a:ext cx="10678577" cy="3699094"/>
          </a:xfrm>
          <a:prstGeom prst="rect">
            <a:avLst/>
          </a:prstGeom>
          <a:noFill/>
          <a:ln>
            <a:noFill/>
          </a:ln>
        </p:spPr>
      </p:pic>
      <p:pic>
        <p:nvPicPr>
          <p:cNvPr id="83" name="Google Shape;83;p4"/>
          <p:cNvPicPr preferRelativeResize="0"/>
          <p:nvPr/>
        </p:nvPicPr>
        <p:blipFill rotWithShape="1">
          <a:blip r:embed="rId4">
            <a:alphaModFix/>
          </a:blip>
          <a:srcRect/>
          <a:stretch/>
        </p:blipFill>
        <p:spPr>
          <a:xfrm>
            <a:off x="3804725" y="4455619"/>
            <a:ext cx="1125585" cy="546863"/>
          </a:xfrm>
          <a:prstGeom prst="rect">
            <a:avLst/>
          </a:prstGeom>
          <a:noFill/>
          <a:ln>
            <a:noFill/>
          </a:ln>
        </p:spPr>
      </p:pic>
      <p:sp>
        <p:nvSpPr>
          <p:cNvPr id="84" name="Google Shape;84;p4"/>
          <p:cNvSpPr txBox="1"/>
          <p:nvPr/>
        </p:nvSpPr>
        <p:spPr>
          <a:xfrm>
            <a:off x="432391" y="121743"/>
            <a:ext cx="8272130" cy="856451"/>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US" sz="4000" b="0" i="0" u="none" strike="noStrike" cap="none" dirty="0">
                <a:solidFill>
                  <a:srgbClr val="000000"/>
                </a:solidFill>
                <a:latin typeface="Montserrat"/>
                <a:ea typeface="Montserrat"/>
                <a:cs typeface="Montserrat"/>
                <a:sym typeface="Montserrat"/>
              </a:rPr>
              <a:t>CODE OF CONDUCT</a:t>
            </a:r>
            <a:endParaRPr sz="4000" b="0" i="0" u="none" strike="noStrike" cap="none" dirty="0">
              <a:solidFill>
                <a:srgbClr val="000000"/>
              </a:solidFill>
              <a:latin typeface="Montserrat"/>
              <a:ea typeface="Montserrat"/>
              <a:cs typeface="Montserrat"/>
              <a:sym typeface="Montserrat"/>
            </a:endParaRPr>
          </a:p>
        </p:txBody>
      </p:sp>
      <p:sp>
        <p:nvSpPr>
          <p:cNvPr id="85" name="Google Shape;85;p4"/>
          <p:cNvSpPr txBox="1"/>
          <p:nvPr/>
        </p:nvSpPr>
        <p:spPr>
          <a:xfrm>
            <a:off x="432390" y="978194"/>
            <a:ext cx="8272131" cy="3416598"/>
          </a:xfrm>
          <a:prstGeom prst="rect">
            <a:avLst/>
          </a:prstGeom>
          <a:noFill/>
          <a:ln>
            <a:noFill/>
          </a:ln>
        </p:spPr>
        <p:txBody>
          <a:bodyPr spcFirstLastPara="1" wrap="square" lIns="91425" tIns="91425" rIns="91425" bIns="91425" anchor="ctr" anchorCtr="0">
            <a:noAutofit/>
          </a:bodyPr>
          <a:lstStyle/>
          <a:p>
            <a:pPr marL="0" marR="0" lvl="0" indent="0" algn="ctr" rtl="0">
              <a:lnSpc>
                <a:spcPct val="120000"/>
              </a:lnSpc>
              <a:spcBef>
                <a:spcPts val="2400"/>
              </a:spcBef>
              <a:spcAft>
                <a:spcPts val="0"/>
              </a:spcAft>
              <a:buClr>
                <a:srgbClr val="000000"/>
              </a:buClr>
              <a:buSzPts val="1400"/>
              <a:buFont typeface="Arial"/>
              <a:buNone/>
            </a:pPr>
            <a:r>
              <a:rPr lang="en-US" sz="1400" b="1" i="0" u="none" strike="noStrike" cap="none" dirty="0">
                <a:solidFill>
                  <a:srgbClr val="007A7B"/>
                </a:solidFill>
                <a:latin typeface="Montserrat"/>
                <a:ea typeface="Montserrat"/>
                <a:cs typeface="Montserrat"/>
                <a:sym typeface="Montserrat"/>
              </a:rPr>
              <a:t>WWCode is an inclusive community</a:t>
            </a:r>
            <a:r>
              <a:rPr lang="en-US" sz="1400" b="0" i="0" u="none" strike="noStrike" cap="none" dirty="0">
                <a:solidFill>
                  <a:srgbClr val="333333"/>
                </a:solidFill>
                <a:latin typeface="Montserrat"/>
                <a:ea typeface="Montserrat"/>
                <a:cs typeface="Montserrat"/>
                <a:sym typeface="Montserrat"/>
              </a:rPr>
              <a:t>, dedicated to providing an empowering experience for everyone who participates in or supports our community, regardless of gender, gender identity and expression, sexual orientation, ability, physical appearance, body size, race, ethnicity, age, religion, socioeconomic status</a:t>
            </a:r>
            <a:r>
              <a:rPr lang="en-US" sz="1400" b="0" i="0" u="none" strike="noStrike" cap="none" dirty="0">
                <a:solidFill>
                  <a:schemeClr val="dk1"/>
                </a:solidFill>
                <a:latin typeface="Montserrat"/>
                <a:ea typeface="Montserrat"/>
                <a:cs typeface="Montserrat"/>
                <a:sym typeface="Montserrat"/>
              </a:rPr>
              <a:t>, caste, creed, political affiliation, or preferred programming language(s). </a:t>
            </a:r>
            <a:endParaRPr sz="1400" b="0" i="0" u="none" strike="noStrike" cap="none" dirty="0">
              <a:solidFill>
                <a:schemeClr val="dk1"/>
              </a:solidFill>
              <a:latin typeface="Montserrat"/>
              <a:ea typeface="Montserrat"/>
              <a:cs typeface="Montserrat"/>
              <a:sym typeface="Montserrat"/>
            </a:endParaRPr>
          </a:p>
          <a:p>
            <a:pPr marL="0" marR="0" lvl="0" indent="0" algn="ctr" rtl="0">
              <a:lnSpc>
                <a:spcPct val="120000"/>
              </a:lnSpc>
              <a:spcBef>
                <a:spcPts val="2400"/>
              </a:spcBef>
              <a:spcAft>
                <a:spcPts val="0"/>
              </a:spcAft>
              <a:buClr>
                <a:srgbClr val="000000"/>
              </a:buClr>
              <a:buSzPts val="1400"/>
              <a:buFont typeface="Arial"/>
              <a:buNone/>
            </a:pPr>
            <a:r>
              <a:rPr lang="en-US" sz="1400" b="0" i="0" u="none" strike="noStrike" cap="none" dirty="0">
                <a:solidFill>
                  <a:schemeClr val="dk1"/>
                </a:solidFill>
                <a:latin typeface="Montserrat"/>
                <a:ea typeface="Montserrat"/>
                <a:cs typeface="Montserrat"/>
                <a:sym typeface="Montserrat"/>
              </a:rPr>
              <a:t>Our events are intended to inspire women to excel in technology careers, and anyone who is there for this purpose is welcome. W</a:t>
            </a:r>
            <a:r>
              <a:rPr lang="en-US" sz="1400" b="0" i="0" u="none" strike="noStrike" cap="none" dirty="0">
                <a:solidFill>
                  <a:srgbClr val="333333"/>
                </a:solidFill>
                <a:latin typeface="Montserrat"/>
                <a:ea typeface="Montserrat"/>
                <a:cs typeface="Montserrat"/>
                <a:sym typeface="Montserrat"/>
              </a:rPr>
              <a:t>e do not tolerate harassment of members in any form. Our </a:t>
            </a:r>
            <a:r>
              <a:rPr lang="en-US" sz="1400" b="0" i="0" u="none" strike="noStrike" cap="none" dirty="0">
                <a:solidFill>
                  <a:srgbClr val="4078C0"/>
                </a:solidFill>
                <a:uFill>
                  <a:noFill/>
                </a:u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Code of Conduct</a:t>
            </a:r>
            <a:r>
              <a:rPr lang="en-US" sz="1400" b="0" i="0" u="none" strike="noStrike" cap="none" dirty="0">
                <a:solidFill>
                  <a:srgbClr val="333333"/>
                </a:solidFill>
                <a:latin typeface="Montserrat"/>
                <a:ea typeface="Montserrat"/>
                <a:cs typeface="Montserrat"/>
                <a:sym typeface="Montserrat"/>
              </a:rPr>
              <a:t> applies to all WWCode events and online communities. </a:t>
            </a:r>
            <a:endParaRPr sz="1400" b="0" i="0" u="none" strike="noStrike" cap="none" dirty="0">
              <a:solidFill>
                <a:srgbClr val="333333"/>
              </a:solidFill>
              <a:latin typeface="Montserrat"/>
              <a:ea typeface="Montserrat"/>
              <a:cs typeface="Montserrat"/>
              <a:sym typeface="Montserrat"/>
            </a:endParaRPr>
          </a:p>
          <a:p>
            <a:pPr marL="0" marR="0" lvl="0" indent="0" algn="ctr" rtl="0">
              <a:lnSpc>
                <a:spcPct val="120000"/>
              </a:lnSpc>
              <a:spcBef>
                <a:spcPts val="2400"/>
              </a:spcBef>
              <a:spcAft>
                <a:spcPts val="1200"/>
              </a:spcAft>
              <a:buClr>
                <a:srgbClr val="000000"/>
              </a:buClr>
              <a:buSzPts val="1400"/>
              <a:buFont typeface="Arial"/>
              <a:buNone/>
            </a:pPr>
            <a:r>
              <a:rPr lang="en-US" sz="1400" b="0" i="0" u="none" strike="noStrike" cap="none" dirty="0">
                <a:solidFill>
                  <a:srgbClr val="2E3E48"/>
                </a:solidFill>
                <a:latin typeface="Montserrat"/>
                <a:ea typeface="Montserrat"/>
                <a:cs typeface="Montserrat"/>
                <a:sym typeface="Montserrat"/>
              </a:rPr>
              <a:t>Read the full version and access our incident report form at </a:t>
            </a:r>
            <a:r>
              <a:rPr lang="en-US" sz="1400" b="0" i="0" u="sng" strike="noStrike" cap="none" dirty="0">
                <a:solidFill>
                  <a:srgbClr val="1155CC"/>
                </a:solidFill>
                <a:latin typeface="Montserrat"/>
                <a:ea typeface="Montserrat"/>
                <a:cs typeface="Montserrat"/>
                <a:sym typeface="Montserrat"/>
                <a:hlinkClick r:id="rId6">
                  <a:extLst>
                    <a:ext uri="{A12FA001-AC4F-418D-AE19-62706E023703}">
                      <ahyp:hlinkClr xmlns:ahyp="http://schemas.microsoft.com/office/drawing/2018/hyperlinkcolor" val="tx"/>
                    </a:ext>
                  </a:extLst>
                </a:hlinkClick>
              </a:rPr>
              <a:t>womenwhocode.com/codeofconduct</a:t>
            </a:r>
            <a:r>
              <a:rPr lang="en-US" sz="1400" b="0" i="0" u="none" strike="noStrike" cap="none" dirty="0">
                <a:solidFill>
                  <a:srgbClr val="2E3E48"/>
                </a:solidFill>
                <a:latin typeface="Montserrat"/>
                <a:ea typeface="Montserrat"/>
                <a:cs typeface="Montserrat"/>
                <a:sym typeface="Montserrat"/>
              </a:rPr>
              <a:t> </a:t>
            </a:r>
            <a:endParaRPr sz="1400" b="0" i="0" u="none" strike="noStrike" cap="none" dirty="0">
              <a:solidFill>
                <a:srgbClr val="2E3E48"/>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p5"/>
          <p:cNvPicPr preferRelativeResize="0"/>
          <p:nvPr/>
        </p:nvPicPr>
        <p:blipFill rotWithShape="1">
          <a:blip r:embed="rId3">
            <a:alphaModFix/>
          </a:blip>
          <a:srcRect/>
          <a:stretch/>
        </p:blipFill>
        <p:spPr>
          <a:xfrm>
            <a:off x="11425" y="18479"/>
            <a:ext cx="9143998" cy="5098591"/>
          </a:xfrm>
          <a:prstGeom prst="rect">
            <a:avLst/>
          </a:prstGeom>
          <a:noFill/>
          <a:ln>
            <a:noFill/>
          </a:ln>
        </p:spPr>
      </p:pic>
      <p:sp>
        <p:nvSpPr>
          <p:cNvPr id="91" name="Google Shape;91;p5"/>
          <p:cNvSpPr txBox="1"/>
          <p:nvPr/>
        </p:nvSpPr>
        <p:spPr>
          <a:xfrm>
            <a:off x="468449" y="16000"/>
            <a:ext cx="8228983" cy="9954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dirty="0">
                <a:solidFill>
                  <a:srgbClr val="077A7C"/>
                </a:solidFill>
                <a:latin typeface="Montserrat"/>
                <a:ea typeface="Montserrat"/>
                <a:cs typeface="Montserrat"/>
                <a:sym typeface="Montserrat"/>
              </a:rPr>
              <a:t>Agenda</a:t>
            </a:r>
            <a:endParaRPr sz="3000" b="0" i="0" u="none" strike="noStrike" cap="none" dirty="0">
              <a:solidFill>
                <a:srgbClr val="007A7C"/>
              </a:solidFill>
              <a:latin typeface="Montserrat"/>
              <a:ea typeface="Montserrat"/>
              <a:cs typeface="Montserrat"/>
              <a:sym typeface="Montserrat"/>
            </a:endParaRPr>
          </a:p>
        </p:txBody>
      </p:sp>
      <p:sp>
        <p:nvSpPr>
          <p:cNvPr id="92" name="Google Shape;92;p5"/>
          <p:cNvSpPr txBox="1">
            <a:spLocks noGrp="1"/>
          </p:cNvSpPr>
          <p:nvPr>
            <p:ph type="ctrTitle"/>
          </p:nvPr>
        </p:nvSpPr>
        <p:spPr>
          <a:xfrm>
            <a:off x="468450" y="1011400"/>
            <a:ext cx="8228983" cy="3428275"/>
          </a:xfrm>
          <a:prstGeom prst="rect">
            <a:avLst/>
          </a:prstGeom>
          <a:noFill/>
          <a:ln>
            <a:noFill/>
          </a:ln>
        </p:spPr>
        <p:txBody>
          <a:bodyPr spcFirstLastPara="1" wrap="square" lIns="91425" tIns="91425" rIns="91425" bIns="91425" anchor="t" anchorCtr="0">
            <a:noAutofit/>
          </a:bodyPr>
          <a:lstStyle/>
          <a:p>
            <a:pPr marL="76200" lvl="0" indent="0" algn="l" rtl="0">
              <a:lnSpc>
                <a:spcPct val="100000"/>
              </a:lnSpc>
              <a:spcBef>
                <a:spcPts val="0"/>
              </a:spcBef>
              <a:spcAft>
                <a:spcPts val="0"/>
              </a:spcAft>
              <a:buClr>
                <a:srgbClr val="000000"/>
              </a:buClr>
              <a:buSzPts val="2400"/>
              <a:buNone/>
            </a:pPr>
            <a:r>
              <a:rPr lang="en-US" sz="1600" dirty="0">
                <a:solidFill>
                  <a:schemeClr val="dk1"/>
                </a:solidFill>
                <a:latin typeface="Arial"/>
                <a:ea typeface="Arial"/>
                <a:cs typeface="Arial"/>
                <a:sym typeface="Arial"/>
              </a:rPr>
              <a:t>• </a:t>
            </a:r>
            <a:r>
              <a:rPr lang="en-US" sz="1600" dirty="0"/>
              <a:t>Second</a:t>
            </a:r>
            <a:r>
              <a:rPr lang="en-US" sz="1600" dirty="0">
                <a:solidFill>
                  <a:schemeClr val="dk1"/>
                </a:solidFill>
                <a:latin typeface="Arial"/>
                <a:ea typeface="Arial"/>
                <a:cs typeface="Arial"/>
                <a:sym typeface="Arial"/>
              </a:rPr>
              <a:t> ever Backend Study Group session!</a:t>
            </a:r>
            <a:endParaRPr sz="1600" dirty="0"/>
          </a:p>
          <a:p>
            <a:pPr marL="76200" lvl="0" indent="0" algn="l" rtl="0">
              <a:lnSpc>
                <a:spcPct val="100000"/>
              </a:lnSpc>
              <a:spcBef>
                <a:spcPts val="0"/>
              </a:spcBef>
              <a:spcAft>
                <a:spcPts val="0"/>
              </a:spcAft>
              <a:buClr>
                <a:srgbClr val="000000"/>
              </a:buClr>
              <a:buSzPts val="2400"/>
              <a:buNone/>
            </a:pPr>
            <a:r>
              <a:rPr lang="en-US" sz="1600" dirty="0">
                <a:solidFill>
                  <a:schemeClr val="dk1"/>
                </a:solidFill>
                <a:latin typeface="Arial"/>
                <a:ea typeface="Arial"/>
                <a:cs typeface="Arial"/>
                <a:sym typeface="Arial"/>
              </a:rPr>
              <a:t>• Resources:</a:t>
            </a:r>
            <a:br>
              <a:rPr lang="en-US" sz="1600" dirty="0">
                <a:solidFill>
                  <a:schemeClr val="dk1"/>
                </a:solidFill>
                <a:latin typeface="Arial"/>
                <a:ea typeface="Arial"/>
                <a:cs typeface="Arial"/>
                <a:sym typeface="Arial"/>
              </a:rPr>
            </a:br>
            <a:r>
              <a:rPr lang="en-US" sz="1600" dirty="0">
                <a:solidFill>
                  <a:schemeClr val="dk1"/>
                </a:solidFill>
                <a:latin typeface="Arial"/>
                <a:ea typeface="Arial"/>
                <a:cs typeface="Arial"/>
                <a:sym typeface="Arial"/>
              </a:rPr>
              <a:t>	• </a:t>
            </a:r>
            <a:r>
              <a:rPr lang="en-US" sz="1600" u="sng" dirty="0">
                <a:solidFill>
                  <a:schemeClr val="hlink"/>
                </a:solidFill>
                <a:latin typeface="Arial"/>
                <a:ea typeface="Arial"/>
                <a:cs typeface="Arial"/>
                <a:sym typeface="Arial"/>
                <a:hlinkClick r:id="rId4"/>
              </a:rPr>
              <a:t>GitHub</a:t>
            </a:r>
            <a:br>
              <a:rPr lang="en-US" sz="1600" dirty="0">
                <a:solidFill>
                  <a:schemeClr val="dk1"/>
                </a:solidFill>
                <a:latin typeface="Arial"/>
                <a:ea typeface="Arial"/>
                <a:cs typeface="Arial"/>
                <a:sym typeface="Arial"/>
              </a:rPr>
            </a:br>
            <a:r>
              <a:rPr lang="en-US" sz="1600" dirty="0">
                <a:solidFill>
                  <a:schemeClr val="dk1"/>
                </a:solidFill>
                <a:latin typeface="Arial"/>
                <a:ea typeface="Arial"/>
                <a:cs typeface="Arial"/>
                <a:sym typeface="Arial"/>
              </a:rPr>
              <a:t>	• Upcoming session:</a:t>
            </a:r>
            <a:br>
              <a:rPr lang="en-US" sz="1600" dirty="0">
                <a:solidFill>
                  <a:schemeClr val="dk1"/>
                </a:solidFill>
                <a:latin typeface="Arial"/>
                <a:ea typeface="Arial"/>
                <a:cs typeface="Arial"/>
                <a:sym typeface="Arial"/>
              </a:rPr>
            </a:br>
            <a:r>
              <a:rPr lang="en-US" sz="1600" dirty="0">
                <a:solidFill>
                  <a:schemeClr val="dk1"/>
                </a:solidFill>
                <a:latin typeface="Arial"/>
                <a:ea typeface="Arial"/>
                <a:cs typeface="Arial"/>
                <a:sym typeface="Arial"/>
              </a:rPr>
              <a:t>		• </a:t>
            </a:r>
            <a:r>
              <a:rPr lang="en-US" sz="1600" u="sng" dirty="0">
                <a:solidFill>
                  <a:schemeClr val="hlink"/>
                </a:solidFill>
                <a:latin typeface="Arial"/>
                <a:ea typeface="Arial"/>
                <a:cs typeface="Arial"/>
                <a:sym typeface="Arial"/>
                <a:hlinkClick r:id="rId5"/>
              </a:rPr>
              <a:t>April 22, 2021</a:t>
            </a:r>
            <a:endParaRPr sz="1600" dirty="0"/>
          </a:p>
          <a:p>
            <a:pPr marL="76200" lvl="0" indent="381000" algn="l" rtl="0">
              <a:lnSpc>
                <a:spcPct val="100000"/>
              </a:lnSpc>
              <a:spcBef>
                <a:spcPts val="0"/>
              </a:spcBef>
              <a:spcAft>
                <a:spcPts val="0"/>
              </a:spcAft>
              <a:buClr>
                <a:srgbClr val="000000"/>
              </a:buClr>
              <a:buSzPts val="2400"/>
              <a:buNone/>
            </a:pPr>
            <a:r>
              <a:rPr lang="en-US" sz="1600" dirty="0"/>
              <a:t>• </a:t>
            </a:r>
            <a:r>
              <a:rPr lang="en-US" sz="1600" u="sng" dirty="0">
                <a:solidFill>
                  <a:schemeClr val="accent5"/>
                </a:solidFill>
                <a:hlinkClick r:id="rId6">
                  <a:extLst>
                    <a:ext uri="{A12FA001-AC4F-418D-AE19-62706E023703}">
                      <ahyp:hlinkClr xmlns:ahyp="http://schemas.microsoft.com/office/drawing/2018/hyperlinkcolor" val="tx"/>
                    </a:ext>
                  </a:extLst>
                </a:hlinkClick>
              </a:rPr>
              <a:t>WWCode YouTube channel</a:t>
            </a:r>
            <a:endParaRPr sz="1600" dirty="0"/>
          </a:p>
          <a:p>
            <a:pPr marL="533400" lvl="0" indent="381000" algn="l" rtl="0">
              <a:spcBef>
                <a:spcPts val="0"/>
              </a:spcBef>
              <a:spcAft>
                <a:spcPts val="0"/>
              </a:spcAft>
              <a:buClr>
                <a:schemeClr val="dk1"/>
              </a:buClr>
              <a:buSzPts val="2400"/>
              <a:buFont typeface="Arial"/>
              <a:buNone/>
            </a:pPr>
            <a:r>
              <a:rPr lang="en-US" sz="1600" dirty="0"/>
              <a:t>• March 25, 2021 session recording: </a:t>
            </a:r>
            <a:r>
              <a:rPr lang="en-US" sz="1600" u="sng" dirty="0">
                <a:solidFill>
                  <a:schemeClr val="hlink"/>
                </a:solidFill>
                <a:hlinkClick r:id="rId7"/>
              </a:rPr>
              <a:t>Backend Study Group session 1</a:t>
            </a:r>
            <a:endParaRPr sz="1600" dirty="0">
              <a:solidFill>
                <a:schemeClr val="dk1"/>
              </a:solidFill>
              <a:latin typeface="Arial"/>
              <a:ea typeface="Arial"/>
              <a:cs typeface="Arial"/>
              <a:sym typeface="Arial"/>
            </a:endParaRPr>
          </a:p>
          <a:p>
            <a:pPr marL="76200" lvl="0" indent="381000" algn="l" rtl="0">
              <a:lnSpc>
                <a:spcPct val="100000"/>
              </a:lnSpc>
              <a:spcBef>
                <a:spcPts val="0"/>
              </a:spcBef>
              <a:spcAft>
                <a:spcPts val="0"/>
              </a:spcAft>
              <a:buClr>
                <a:srgbClr val="000000"/>
              </a:buClr>
              <a:buSzPts val="2400"/>
              <a:buNone/>
            </a:pPr>
            <a:r>
              <a:rPr lang="en-US" sz="1600" dirty="0">
                <a:solidFill>
                  <a:schemeClr val="dk1"/>
                </a:solidFill>
                <a:latin typeface="Arial"/>
                <a:ea typeface="Arial"/>
                <a:cs typeface="Arial"/>
                <a:sym typeface="Arial"/>
              </a:rPr>
              <a:t>• </a:t>
            </a:r>
            <a:r>
              <a:rPr lang="en-US" sz="1600" u="sng" dirty="0">
                <a:solidFill>
                  <a:schemeClr val="hlink"/>
                </a:solidFill>
                <a:latin typeface="Arial"/>
                <a:ea typeface="Arial"/>
                <a:cs typeface="Arial"/>
                <a:sym typeface="Arial"/>
                <a:hlinkClick r:id="rId8"/>
              </a:rPr>
              <a:t>Technical Tracks</a:t>
            </a:r>
            <a:br>
              <a:rPr lang="en-US" sz="1600" dirty="0">
                <a:solidFill>
                  <a:schemeClr val="dk1"/>
                </a:solidFill>
                <a:latin typeface="Arial"/>
                <a:ea typeface="Arial"/>
                <a:cs typeface="Arial"/>
                <a:sym typeface="Arial"/>
              </a:rPr>
            </a:br>
            <a:r>
              <a:rPr lang="en-US" sz="1600" dirty="0">
                <a:solidFill>
                  <a:schemeClr val="dk1"/>
                </a:solidFill>
                <a:latin typeface="Arial"/>
                <a:ea typeface="Arial"/>
                <a:cs typeface="Arial"/>
                <a:sym typeface="Arial"/>
              </a:rPr>
              <a:t>	• </a:t>
            </a:r>
            <a:r>
              <a:rPr lang="en-US" sz="1600" u="sng" dirty="0">
                <a:solidFill>
                  <a:schemeClr val="hlink"/>
                </a:solidFill>
                <a:highlight>
                  <a:srgbClr val="FFFFFF"/>
                </a:highlight>
                <a:latin typeface="Arial"/>
                <a:ea typeface="Arial"/>
                <a:cs typeface="Arial"/>
                <a:sym typeface="Arial"/>
                <a:hlinkClick r:id="rId9"/>
              </a:rPr>
              <a:t>Digital Events</a:t>
            </a:r>
            <a:br>
              <a:rPr lang="en-US" sz="1600" dirty="0">
                <a:highlight>
                  <a:srgbClr val="FFFFFF"/>
                </a:highlight>
                <a:latin typeface="Arial"/>
                <a:ea typeface="Arial"/>
                <a:cs typeface="Arial"/>
                <a:sym typeface="Arial"/>
              </a:rPr>
            </a:br>
            <a:r>
              <a:rPr lang="en-US" sz="1600" dirty="0">
                <a:highlight>
                  <a:srgbClr val="FFFFFF"/>
                </a:highlight>
                <a:latin typeface="Arial"/>
                <a:ea typeface="Arial"/>
                <a:cs typeface="Arial"/>
                <a:sym typeface="Arial"/>
              </a:rPr>
              <a:t>	</a:t>
            </a:r>
            <a:r>
              <a:rPr lang="en-US" sz="1600" dirty="0">
                <a:solidFill>
                  <a:schemeClr val="dk1"/>
                </a:solidFill>
                <a:highlight>
                  <a:srgbClr val="FFFFFF"/>
                </a:highlight>
                <a:latin typeface="Arial"/>
                <a:ea typeface="Arial"/>
                <a:cs typeface="Arial"/>
                <a:sym typeface="Arial"/>
              </a:rPr>
              <a:t>• </a:t>
            </a:r>
            <a:r>
              <a:rPr lang="en-US" sz="1600" dirty="0">
                <a:latin typeface="Arial"/>
                <a:ea typeface="Arial"/>
                <a:cs typeface="Arial"/>
                <a:sym typeface="Arial"/>
              </a:rPr>
              <a:t>Get updates – join the </a:t>
            </a:r>
            <a:r>
              <a:rPr lang="en-US" sz="1600" u="sng" dirty="0">
                <a:solidFill>
                  <a:schemeClr val="hlink"/>
                </a:solidFill>
                <a:latin typeface="Arial"/>
                <a:ea typeface="Arial"/>
                <a:cs typeface="Arial"/>
                <a:sym typeface="Arial"/>
                <a:hlinkClick r:id="rId10"/>
              </a:rPr>
              <a:t>Digital mailing list</a:t>
            </a:r>
            <a:r>
              <a:rPr lang="en-US" sz="1600" dirty="0">
                <a:latin typeface="Arial"/>
                <a:ea typeface="Arial"/>
                <a:cs typeface="Arial"/>
                <a:sym typeface="Arial"/>
              </a:rPr>
              <a:t>!</a:t>
            </a:r>
            <a:endParaRPr sz="1600" dirty="0">
              <a:solidFill>
                <a:schemeClr val="dk1"/>
              </a:solidFill>
              <a:latin typeface="Arial"/>
              <a:ea typeface="Arial"/>
              <a:cs typeface="Arial"/>
              <a:sym typeface="Arial"/>
            </a:endParaRPr>
          </a:p>
        </p:txBody>
      </p:sp>
      <p:pic>
        <p:nvPicPr>
          <p:cNvPr id="93" name="Google Shape;93;p5"/>
          <p:cNvPicPr preferRelativeResize="0"/>
          <p:nvPr/>
        </p:nvPicPr>
        <p:blipFill rotWithShape="1">
          <a:blip r:embed="rId11">
            <a:alphaModFix/>
          </a:blip>
          <a:srcRect/>
          <a:stretch/>
        </p:blipFill>
        <p:spPr>
          <a:xfrm>
            <a:off x="8089886" y="4490910"/>
            <a:ext cx="1054116" cy="574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6"/>
          <p:cNvPicPr preferRelativeResize="0"/>
          <p:nvPr/>
        </p:nvPicPr>
        <p:blipFill rotWithShape="1">
          <a:blip r:embed="rId3">
            <a:alphaModFix/>
          </a:blip>
          <a:srcRect/>
          <a:stretch/>
        </p:blipFill>
        <p:spPr>
          <a:xfrm>
            <a:off x="11425" y="18479"/>
            <a:ext cx="9143998" cy="5098591"/>
          </a:xfrm>
          <a:prstGeom prst="rect">
            <a:avLst/>
          </a:prstGeom>
          <a:noFill/>
          <a:ln>
            <a:noFill/>
          </a:ln>
        </p:spPr>
      </p:pic>
      <p:sp>
        <p:nvSpPr>
          <p:cNvPr id="99" name="Google Shape;99;p6"/>
          <p:cNvSpPr txBox="1"/>
          <p:nvPr/>
        </p:nvSpPr>
        <p:spPr>
          <a:xfrm>
            <a:off x="446567" y="16000"/>
            <a:ext cx="8257954" cy="987165"/>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dirty="0">
                <a:solidFill>
                  <a:srgbClr val="077A7C"/>
                </a:solidFill>
                <a:latin typeface="Montserrat"/>
                <a:ea typeface="Montserrat"/>
                <a:cs typeface="Montserrat"/>
                <a:sym typeface="Montserrat"/>
              </a:rPr>
              <a:t>Backend Engineering</a:t>
            </a:r>
            <a:endParaRPr sz="3000" b="0" i="0" u="none" strike="noStrike" cap="none" dirty="0">
              <a:solidFill>
                <a:srgbClr val="007A7C"/>
              </a:solidFill>
              <a:latin typeface="Montserrat"/>
              <a:ea typeface="Montserrat"/>
              <a:cs typeface="Montserrat"/>
              <a:sym typeface="Montserrat"/>
            </a:endParaRPr>
          </a:p>
        </p:txBody>
      </p:sp>
      <p:sp>
        <p:nvSpPr>
          <p:cNvPr id="100" name="Google Shape;100;p6"/>
          <p:cNvSpPr txBox="1">
            <a:spLocks noGrp="1"/>
          </p:cNvSpPr>
          <p:nvPr>
            <p:ph type="ctrTitle"/>
          </p:nvPr>
        </p:nvSpPr>
        <p:spPr>
          <a:xfrm>
            <a:off x="446566" y="1003165"/>
            <a:ext cx="8257955" cy="3873635"/>
          </a:xfrm>
          <a:prstGeom prst="rect">
            <a:avLst/>
          </a:prstGeom>
          <a:noFill/>
          <a:ln>
            <a:noFill/>
          </a:ln>
        </p:spPr>
        <p:txBody>
          <a:bodyPr spcFirstLastPara="1" wrap="square" lIns="91425" tIns="91425" rIns="91425" bIns="91425" anchor="t" anchorCtr="0">
            <a:noAutofit/>
          </a:bodyPr>
          <a:lstStyle/>
          <a:p>
            <a:pPr marL="76200" lvl="0" indent="0" algn="l" rtl="0">
              <a:lnSpc>
                <a:spcPct val="100000"/>
              </a:lnSpc>
              <a:spcBef>
                <a:spcPts val="0"/>
              </a:spcBef>
              <a:spcAft>
                <a:spcPts val="0"/>
              </a:spcAft>
              <a:buClr>
                <a:srgbClr val="000000"/>
              </a:buClr>
              <a:buSzPts val="2400"/>
              <a:buNone/>
            </a:pPr>
            <a:r>
              <a:rPr lang="en-US" sz="1600" dirty="0">
                <a:solidFill>
                  <a:srgbClr val="000000"/>
                </a:solidFill>
                <a:latin typeface="Arial"/>
                <a:ea typeface="Arial"/>
                <a:cs typeface="Arial"/>
                <a:sym typeface="Arial"/>
              </a:rPr>
              <a:t>• What is Backend Engineering?</a:t>
            </a:r>
            <a:endParaRPr sz="1600" dirty="0">
              <a:solidFill>
                <a:srgbClr val="000000"/>
              </a:solidFill>
              <a:latin typeface="Arial"/>
              <a:ea typeface="Arial"/>
              <a:cs typeface="Arial"/>
              <a:sym typeface="Arial"/>
            </a:endParaRPr>
          </a:p>
          <a:p>
            <a:pPr marL="76200" lvl="0" indent="0" algn="l" rtl="0">
              <a:lnSpc>
                <a:spcPct val="100000"/>
              </a:lnSpc>
              <a:spcBef>
                <a:spcPts val="0"/>
              </a:spcBef>
              <a:spcAft>
                <a:spcPts val="0"/>
              </a:spcAft>
              <a:buClr>
                <a:srgbClr val="000000"/>
              </a:buClr>
              <a:buSzPts val="2400"/>
              <a:buNone/>
            </a:pPr>
            <a:endParaRPr sz="1600" dirty="0">
              <a:solidFill>
                <a:srgbClr val="000000"/>
              </a:solidFill>
            </a:endParaRPr>
          </a:p>
          <a:p>
            <a:pPr marL="76200" lvl="0" indent="0" algn="l" rtl="0">
              <a:lnSpc>
                <a:spcPct val="100000"/>
              </a:lnSpc>
              <a:spcBef>
                <a:spcPts val="0"/>
              </a:spcBef>
              <a:spcAft>
                <a:spcPts val="0"/>
              </a:spcAft>
              <a:buClr>
                <a:srgbClr val="000000"/>
              </a:buClr>
              <a:buSzPts val="2400"/>
              <a:buNone/>
            </a:pPr>
            <a:r>
              <a:rPr lang="en-US" sz="1600" dirty="0">
                <a:solidFill>
                  <a:srgbClr val="000000"/>
                </a:solidFill>
              </a:rPr>
              <a:t>• Design, build and maintain server-side web applications.</a:t>
            </a:r>
            <a:br>
              <a:rPr lang="en-US" sz="1600" dirty="0">
                <a:solidFill>
                  <a:srgbClr val="000000"/>
                </a:solidFill>
                <a:latin typeface="Arial"/>
                <a:ea typeface="Arial"/>
                <a:cs typeface="Arial"/>
                <a:sym typeface="Arial"/>
              </a:rPr>
            </a:br>
            <a:br>
              <a:rPr lang="en-US" sz="1600" dirty="0">
                <a:solidFill>
                  <a:srgbClr val="000000"/>
                </a:solidFill>
                <a:latin typeface="Arial"/>
                <a:ea typeface="Arial"/>
                <a:cs typeface="Arial"/>
                <a:sym typeface="Arial"/>
              </a:rPr>
            </a:br>
            <a:r>
              <a:rPr lang="en-US" sz="1600" dirty="0">
                <a:solidFill>
                  <a:srgbClr val="000000"/>
                </a:solidFill>
                <a:latin typeface="Arial"/>
                <a:ea typeface="Arial"/>
                <a:cs typeface="Arial"/>
                <a:sym typeface="Arial"/>
              </a:rPr>
              <a:t>• Common terms: </a:t>
            </a:r>
            <a:r>
              <a:rPr lang="en-US" sz="1600" dirty="0">
                <a:solidFill>
                  <a:srgbClr val="000000"/>
                </a:solidFill>
              </a:rPr>
              <a:t>C</a:t>
            </a:r>
            <a:r>
              <a:rPr lang="en-US" sz="1600" dirty="0">
                <a:solidFill>
                  <a:srgbClr val="000000"/>
                </a:solidFill>
                <a:latin typeface="Arial"/>
                <a:ea typeface="Arial"/>
                <a:cs typeface="Arial"/>
                <a:sym typeface="Arial"/>
              </a:rPr>
              <a:t>lient-</a:t>
            </a:r>
            <a:r>
              <a:rPr lang="en-US" sz="1600" dirty="0">
                <a:solidFill>
                  <a:srgbClr val="000000"/>
                </a:solidFill>
              </a:rPr>
              <a:t>s</a:t>
            </a:r>
            <a:r>
              <a:rPr lang="en-US" sz="1600" dirty="0">
                <a:solidFill>
                  <a:srgbClr val="000000"/>
                </a:solidFill>
                <a:latin typeface="Arial"/>
                <a:ea typeface="Arial"/>
                <a:cs typeface="Arial"/>
                <a:sym typeface="Arial"/>
              </a:rPr>
              <a:t>erver architecture, </a:t>
            </a:r>
            <a:r>
              <a:rPr lang="en-US" sz="1600" dirty="0">
                <a:solidFill>
                  <a:srgbClr val="000000"/>
                </a:solidFill>
              </a:rPr>
              <a:t>networking</a:t>
            </a:r>
            <a:r>
              <a:rPr lang="en-US" sz="1600" dirty="0">
                <a:solidFill>
                  <a:srgbClr val="000000"/>
                </a:solidFill>
                <a:latin typeface="Arial"/>
                <a:ea typeface="Arial"/>
                <a:cs typeface="Arial"/>
                <a:sym typeface="Arial"/>
              </a:rPr>
              <a:t>, API,</a:t>
            </a:r>
            <a:r>
              <a:rPr lang="en-US" sz="1600" dirty="0">
                <a:solidFill>
                  <a:srgbClr val="000000"/>
                </a:solidFill>
              </a:rPr>
              <a:t> </a:t>
            </a:r>
            <a:r>
              <a:rPr lang="en-US" sz="1600" dirty="0">
                <a:solidFill>
                  <a:srgbClr val="000000"/>
                </a:solidFill>
                <a:latin typeface="Arial"/>
                <a:ea typeface="Arial"/>
                <a:cs typeface="Arial"/>
                <a:sym typeface="Arial"/>
              </a:rPr>
              <a:t>web frameworks, </a:t>
            </a:r>
            <a:r>
              <a:rPr lang="en-US" sz="1600" dirty="0">
                <a:solidFill>
                  <a:srgbClr val="000000"/>
                </a:solidFill>
              </a:rPr>
              <a:t>platform, micro-service, database engineering, web fundamentals, </a:t>
            </a:r>
            <a:r>
              <a:rPr lang="en-US" sz="1600" dirty="0">
                <a:solidFill>
                  <a:srgbClr val="000000"/>
                </a:solidFill>
                <a:latin typeface="Arial"/>
                <a:ea typeface="Arial"/>
                <a:cs typeface="Arial"/>
                <a:sym typeface="Arial"/>
              </a:rPr>
              <a:t>etc.</a:t>
            </a:r>
            <a:br>
              <a:rPr lang="en-US" sz="1600" dirty="0">
                <a:solidFill>
                  <a:srgbClr val="000000"/>
                </a:solidFill>
                <a:latin typeface="Arial"/>
                <a:ea typeface="Arial"/>
                <a:cs typeface="Arial"/>
                <a:sym typeface="Arial"/>
              </a:rPr>
            </a:br>
            <a:br>
              <a:rPr lang="en-US" sz="1600" dirty="0">
                <a:solidFill>
                  <a:srgbClr val="000000"/>
                </a:solidFill>
                <a:latin typeface="Arial"/>
                <a:ea typeface="Arial"/>
                <a:cs typeface="Arial"/>
                <a:sym typeface="Arial"/>
              </a:rPr>
            </a:br>
            <a:r>
              <a:rPr lang="en-US" sz="1600" dirty="0">
                <a:solidFill>
                  <a:srgbClr val="000000"/>
                </a:solidFill>
                <a:latin typeface="Arial"/>
                <a:ea typeface="Arial"/>
                <a:cs typeface="Arial"/>
                <a:sym typeface="Arial"/>
              </a:rPr>
              <a:t>• Other domains: </a:t>
            </a:r>
            <a:r>
              <a:rPr lang="en-US" sz="1600" dirty="0">
                <a:solidFill>
                  <a:srgbClr val="000000"/>
                </a:solidFill>
              </a:rPr>
              <a:t>Front end</a:t>
            </a:r>
            <a:r>
              <a:rPr lang="en-US" sz="1600" dirty="0">
                <a:solidFill>
                  <a:srgbClr val="000000"/>
                </a:solidFill>
                <a:latin typeface="Arial"/>
                <a:ea typeface="Arial"/>
                <a:cs typeface="Arial"/>
                <a:sym typeface="Arial"/>
              </a:rPr>
              <a:t> engineering, </a:t>
            </a:r>
            <a:r>
              <a:rPr lang="en-US" sz="1600" dirty="0">
                <a:solidFill>
                  <a:srgbClr val="000000"/>
                </a:solidFill>
              </a:rPr>
              <a:t>f</a:t>
            </a:r>
            <a:r>
              <a:rPr lang="en-US" sz="1600" dirty="0">
                <a:solidFill>
                  <a:srgbClr val="000000"/>
                </a:solidFill>
                <a:latin typeface="Arial"/>
                <a:ea typeface="Arial"/>
                <a:cs typeface="Arial"/>
                <a:sym typeface="Arial"/>
              </a:rPr>
              <a:t>ull</a:t>
            </a:r>
            <a:r>
              <a:rPr lang="en-US" sz="1600" dirty="0">
                <a:solidFill>
                  <a:srgbClr val="000000"/>
                </a:solidFill>
              </a:rPr>
              <a:t> s</a:t>
            </a:r>
            <a:r>
              <a:rPr lang="en-US" sz="1600" dirty="0">
                <a:solidFill>
                  <a:srgbClr val="000000"/>
                </a:solidFill>
                <a:latin typeface="Arial"/>
                <a:ea typeface="Arial"/>
                <a:cs typeface="Arial"/>
                <a:sym typeface="Arial"/>
              </a:rPr>
              <a:t>tack engineering, design &amp; user experience, mobile development, devOps engineering, machine learning, etc. *</a:t>
            </a:r>
            <a:br>
              <a:rPr lang="en-US" sz="1600" dirty="0">
                <a:solidFill>
                  <a:srgbClr val="000000"/>
                </a:solidFill>
                <a:latin typeface="Arial"/>
                <a:ea typeface="Arial"/>
                <a:cs typeface="Arial"/>
                <a:sym typeface="Arial"/>
              </a:rPr>
            </a:br>
            <a:endParaRPr sz="1600" dirty="0">
              <a:solidFill>
                <a:srgbClr val="000000"/>
              </a:solidFill>
              <a:latin typeface="Arial"/>
              <a:ea typeface="Arial"/>
              <a:cs typeface="Arial"/>
              <a:sym typeface="Arial"/>
            </a:endParaRPr>
          </a:p>
          <a:p>
            <a:pPr marL="76200" lvl="0" indent="0" algn="l" rtl="0">
              <a:lnSpc>
                <a:spcPct val="100000"/>
              </a:lnSpc>
              <a:spcBef>
                <a:spcPts val="0"/>
              </a:spcBef>
              <a:spcAft>
                <a:spcPts val="0"/>
              </a:spcAft>
              <a:buClr>
                <a:srgbClr val="000000"/>
              </a:buClr>
              <a:buSzPts val="2400"/>
              <a:buNone/>
            </a:pPr>
            <a:r>
              <a:rPr lang="en-US" sz="1600" dirty="0">
                <a:solidFill>
                  <a:srgbClr val="000000"/>
                </a:solidFill>
                <a:latin typeface="Arial"/>
                <a:ea typeface="Arial"/>
                <a:cs typeface="Arial"/>
                <a:sym typeface="Arial"/>
              </a:rPr>
              <a:t>• Examples: Amazon Online Shopping, Instagram, Weather website.</a:t>
            </a:r>
            <a:br>
              <a:rPr lang="en-US" sz="1600" dirty="0">
                <a:solidFill>
                  <a:srgbClr val="000000"/>
                </a:solidFill>
                <a:latin typeface="Arial"/>
                <a:ea typeface="Arial"/>
                <a:cs typeface="Arial"/>
                <a:sym typeface="Arial"/>
              </a:rPr>
            </a:br>
            <a:br>
              <a:rPr lang="en-US" sz="1600" dirty="0">
                <a:solidFill>
                  <a:srgbClr val="000000"/>
                </a:solidFill>
              </a:rPr>
            </a:br>
            <a:r>
              <a:rPr lang="en-US" sz="1600" i="1" dirty="0">
                <a:solidFill>
                  <a:srgbClr val="000000"/>
                </a:solidFill>
                <a:latin typeface="Arial"/>
                <a:ea typeface="Arial"/>
                <a:cs typeface="Arial"/>
                <a:sym typeface="Arial"/>
              </a:rPr>
              <a:t>* Disclaimer: Roles and responsibilities can vary per company and industry.</a:t>
            </a:r>
            <a:endParaRPr sz="1600" i="1" dirty="0">
              <a:solidFill>
                <a:srgbClr val="000000"/>
              </a:solidFill>
              <a:latin typeface="Arial"/>
              <a:ea typeface="Arial"/>
              <a:cs typeface="Arial"/>
              <a:sym typeface="Arial"/>
            </a:endParaRPr>
          </a:p>
        </p:txBody>
      </p:sp>
      <p:pic>
        <p:nvPicPr>
          <p:cNvPr id="101" name="Google Shape;101;p6"/>
          <p:cNvPicPr preferRelativeResize="0"/>
          <p:nvPr/>
        </p:nvPicPr>
        <p:blipFill rotWithShape="1">
          <a:blip r:embed="rId4">
            <a:alphaModFix/>
          </a:blip>
          <a:srcRect/>
          <a:stretch/>
        </p:blipFill>
        <p:spPr>
          <a:xfrm>
            <a:off x="8089886" y="4490910"/>
            <a:ext cx="1054116" cy="574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p8"/>
          <p:cNvPicPr preferRelativeResize="0"/>
          <p:nvPr/>
        </p:nvPicPr>
        <p:blipFill rotWithShape="1">
          <a:blip r:embed="rId3">
            <a:alphaModFix/>
          </a:blip>
          <a:srcRect/>
          <a:stretch/>
        </p:blipFill>
        <p:spPr>
          <a:xfrm>
            <a:off x="11425" y="18479"/>
            <a:ext cx="9143998" cy="5098591"/>
          </a:xfrm>
          <a:prstGeom prst="rect">
            <a:avLst/>
          </a:prstGeom>
          <a:noFill/>
          <a:ln>
            <a:noFill/>
          </a:ln>
        </p:spPr>
      </p:pic>
      <p:sp>
        <p:nvSpPr>
          <p:cNvPr id="107" name="Google Shape;107;p8"/>
          <p:cNvSpPr txBox="1"/>
          <p:nvPr/>
        </p:nvSpPr>
        <p:spPr>
          <a:xfrm>
            <a:off x="446567" y="16000"/>
            <a:ext cx="8257954" cy="987165"/>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dirty="0">
                <a:solidFill>
                  <a:srgbClr val="077A7C"/>
                </a:solidFill>
                <a:latin typeface="Montserrat"/>
                <a:ea typeface="Montserrat"/>
                <a:cs typeface="Montserrat"/>
                <a:sym typeface="Montserrat"/>
              </a:rPr>
              <a:t>Backend Engineering</a:t>
            </a:r>
            <a:endParaRPr sz="1400" b="0" i="0" u="none" strike="noStrike" cap="none" dirty="0">
              <a:solidFill>
                <a:srgbClr val="000000"/>
              </a:solidFill>
              <a:latin typeface="Arial"/>
              <a:ea typeface="Arial"/>
              <a:cs typeface="Arial"/>
              <a:sym typeface="Arial"/>
            </a:endParaRPr>
          </a:p>
        </p:txBody>
      </p:sp>
      <p:sp>
        <p:nvSpPr>
          <p:cNvPr id="108" name="Google Shape;108;p8"/>
          <p:cNvSpPr txBox="1">
            <a:spLocks noGrp="1"/>
          </p:cNvSpPr>
          <p:nvPr>
            <p:ph type="ctrTitle"/>
          </p:nvPr>
        </p:nvSpPr>
        <p:spPr>
          <a:xfrm>
            <a:off x="446566" y="1003165"/>
            <a:ext cx="8257955" cy="3873635"/>
          </a:xfrm>
          <a:prstGeom prst="rect">
            <a:avLst/>
          </a:prstGeom>
          <a:noFill/>
          <a:ln>
            <a:noFill/>
          </a:ln>
        </p:spPr>
        <p:txBody>
          <a:bodyPr spcFirstLastPara="1" wrap="square" lIns="91425" tIns="91425" rIns="91425" bIns="91425" anchor="t" anchorCtr="0">
            <a:noAutofit/>
          </a:bodyPr>
          <a:lstStyle/>
          <a:p>
            <a:pPr lvl="0" indent="7938" algn="l">
              <a:spcBef>
                <a:spcPts val="300"/>
              </a:spcBef>
              <a:spcAft>
                <a:spcPts val="1200"/>
              </a:spcAft>
            </a:pPr>
            <a:r>
              <a:rPr lang="en-US" sz="1600" dirty="0">
                <a:solidFill>
                  <a:srgbClr val="000000"/>
                </a:solidFill>
                <a:latin typeface="Arial"/>
                <a:ea typeface="Arial"/>
                <a:cs typeface="Arial"/>
                <a:sym typeface="Arial"/>
              </a:rPr>
              <a:t>Where to start a </a:t>
            </a:r>
            <a:r>
              <a:rPr lang="en-US" sz="1600" dirty="0">
                <a:solidFill>
                  <a:srgbClr val="000000"/>
                </a:solidFill>
                <a:highlight>
                  <a:srgbClr val="FFFFFF"/>
                </a:highlight>
              </a:rPr>
              <a:t>demo project</a:t>
            </a:r>
            <a:r>
              <a:rPr lang="en-US" sz="1600" dirty="0">
                <a:solidFill>
                  <a:srgbClr val="000000"/>
                </a:solidFill>
                <a:latin typeface="Arial"/>
                <a:ea typeface="Arial"/>
                <a:cs typeface="Arial"/>
                <a:sym typeface="Arial"/>
              </a:rPr>
              <a:t>?</a:t>
            </a:r>
            <a:br>
              <a:rPr lang="en-US" sz="1600" dirty="0">
                <a:solidFill>
                  <a:srgbClr val="000000"/>
                </a:solidFill>
                <a:latin typeface="Arial"/>
                <a:ea typeface="Arial"/>
                <a:cs typeface="Arial"/>
                <a:sym typeface="Arial"/>
              </a:rPr>
            </a:br>
            <a:r>
              <a:rPr lang="en-US" sz="1600" dirty="0">
                <a:solidFill>
                  <a:srgbClr val="000000"/>
                </a:solidFill>
              </a:rPr>
              <a:t> • Choose </a:t>
            </a:r>
            <a:r>
              <a:rPr lang="en-US" sz="1600" dirty="0">
                <a:solidFill>
                  <a:srgbClr val="000000"/>
                </a:solidFill>
                <a:latin typeface="Arial"/>
                <a:ea typeface="Arial"/>
                <a:cs typeface="Arial"/>
                <a:sym typeface="Arial"/>
              </a:rPr>
              <a:t>a language </a:t>
            </a:r>
            <a:r>
              <a:rPr lang="en-US" sz="1600" dirty="0">
                <a:solidFill>
                  <a:srgbClr val="000000"/>
                </a:solidFill>
              </a:rPr>
              <a:t>&amp;</a:t>
            </a:r>
            <a:r>
              <a:rPr lang="en-US" sz="1600" dirty="0">
                <a:solidFill>
                  <a:srgbClr val="000000"/>
                </a:solidFill>
                <a:latin typeface="Arial"/>
                <a:ea typeface="Arial"/>
                <a:cs typeface="Arial"/>
                <a:sym typeface="Arial"/>
              </a:rPr>
              <a:t> framework:</a:t>
            </a:r>
            <a:r>
              <a:rPr lang="en-US" sz="1600" dirty="0">
                <a:solidFill>
                  <a:srgbClr val="000000"/>
                </a:solidFill>
              </a:rPr>
              <a:t> Java programming language, Spring Boot</a:t>
            </a:r>
            <a:br>
              <a:rPr lang="en-US" sz="1600" dirty="0">
                <a:solidFill>
                  <a:srgbClr val="000000"/>
                </a:solidFill>
              </a:rPr>
            </a:br>
            <a:br>
              <a:rPr lang="en-US" sz="1600" dirty="0">
                <a:solidFill>
                  <a:srgbClr val="000000"/>
                </a:solidFill>
                <a:latin typeface="Arial"/>
                <a:ea typeface="Arial"/>
                <a:cs typeface="Arial"/>
                <a:sym typeface="Arial"/>
              </a:rPr>
            </a:br>
            <a:r>
              <a:rPr lang="en-US" sz="1600" dirty="0">
                <a:solidFill>
                  <a:srgbClr val="000000"/>
                </a:solidFill>
              </a:rPr>
              <a:t> • Learn </a:t>
            </a:r>
            <a:r>
              <a:rPr lang="en-US" sz="1600" dirty="0">
                <a:solidFill>
                  <a:srgbClr val="000000"/>
                </a:solidFill>
                <a:latin typeface="Arial"/>
                <a:ea typeface="Arial"/>
                <a:cs typeface="Arial"/>
                <a:sym typeface="Arial"/>
              </a:rPr>
              <a:t>to serve content to the client:</a:t>
            </a:r>
            <a:r>
              <a:rPr lang="en-US" sz="1600" dirty="0">
                <a:solidFill>
                  <a:srgbClr val="000000"/>
                </a:solidFill>
              </a:rPr>
              <a:t>  MVC design pattern</a:t>
            </a:r>
            <a:br>
              <a:rPr lang="en-US" sz="1600" dirty="0">
                <a:solidFill>
                  <a:srgbClr val="000000"/>
                </a:solidFill>
                <a:latin typeface="Arial"/>
                <a:ea typeface="Arial"/>
                <a:cs typeface="Arial"/>
                <a:sym typeface="Arial"/>
              </a:rPr>
            </a:br>
            <a:br>
              <a:rPr lang="en-US" sz="1600" dirty="0">
                <a:solidFill>
                  <a:srgbClr val="000000"/>
                </a:solidFill>
                <a:latin typeface="Arial"/>
                <a:ea typeface="Arial"/>
                <a:cs typeface="Arial"/>
                <a:sym typeface="Arial"/>
              </a:rPr>
            </a:br>
            <a:r>
              <a:rPr lang="en-US" sz="1600" dirty="0">
                <a:solidFill>
                  <a:srgbClr val="000000"/>
                </a:solidFill>
              </a:rPr>
              <a:t> • Basic </a:t>
            </a:r>
            <a:r>
              <a:rPr lang="en-US" sz="1600" dirty="0">
                <a:solidFill>
                  <a:srgbClr val="000000"/>
                </a:solidFill>
                <a:latin typeface="Arial"/>
                <a:ea typeface="Arial"/>
                <a:cs typeface="Arial"/>
                <a:sym typeface="Arial"/>
              </a:rPr>
              <a:t>APIs</a:t>
            </a:r>
            <a:r>
              <a:rPr lang="en-US" sz="1600" dirty="0">
                <a:solidFill>
                  <a:srgbClr val="000000"/>
                </a:solidFill>
              </a:rPr>
              <a:t>, </a:t>
            </a:r>
            <a:r>
              <a:rPr lang="en-US" sz="1600" dirty="0">
                <a:solidFill>
                  <a:srgbClr val="000000"/>
                </a:solidFill>
                <a:latin typeface="Arial"/>
                <a:ea typeface="Arial"/>
                <a:cs typeface="Arial"/>
                <a:sym typeface="Arial"/>
              </a:rPr>
              <a:t>HTTP verbs and </a:t>
            </a:r>
            <a:r>
              <a:rPr lang="en-US" sz="1600" dirty="0">
                <a:solidFill>
                  <a:srgbClr val="000000"/>
                </a:solidFill>
              </a:rPr>
              <a:t>this</a:t>
            </a:r>
            <a:r>
              <a:rPr lang="en-US" sz="1600" dirty="0">
                <a:solidFill>
                  <a:srgbClr val="000000"/>
                </a:solidFill>
                <a:latin typeface="Arial"/>
                <a:ea typeface="Arial"/>
                <a:cs typeface="Arial"/>
                <a:sym typeface="Arial"/>
              </a:rPr>
              <a:t>-party integration</a:t>
            </a:r>
            <a:r>
              <a:rPr lang="en-US" sz="1600" dirty="0">
                <a:solidFill>
                  <a:srgbClr val="000000"/>
                </a:solidFill>
              </a:rPr>
              <a:t>: REST API</a:t>
            </a:r>
            <a:br>
              <a:rPr lang="en-US" sz="1600" dirty="0">
                <a:solidFill>
                  <a:srgbClr val="000000"/>
                </a:solidFill>
                <a:latin typeface="Arial"/>
                <a:ea typeface="Arial"/>
                <a:cs typeface="Arial"/>
                <a:sym typeface="Arial"/>
              </a:rPr>
            </a:br>
            <a:br>
              <a:rPr lang="en-US" sz="1600" dirty="0">
                <a:solidFill>
                  <a:srgbClr val="000000"/>
                </a:solidFill>
                <a:latin typeface="Arial"/>
                <a:ea typeface="Arial"/>
                <a:cs typeface="Arial"/>
                <a:sym typeface="Arial"/>
              </a:rPr>
            </a:br>
            <a:r>
              <a:rPr lang="en-US" sz="1600" dirty="0">
                <a:solidFill>
                  <a:srgbClr val="000000"/>
                </a:solidFill>
              </a:rPr>
              <a:t> • CRUD </a:t>
            </a:r>
            <a:r>
              <a:rPr lang="en-US" sz="1600" dirty="0">
                <a:solidFill>
                  <a:srgbClr val="000000"/>
                </a:solidFill>
                <a:latin typeface="Arial"/>
                <a:ea typeface="Arial"/>
                <a:cs typeface="Arial"/>
                <a:sym typeface="Arial"/>
              </a:rPr>
              <a:t>and connection to database</a:t>
            </a:r>
            <a:r>
              <a:rPr lang="en-US" sz="1600" dirty="0">
                <a:solidFill>
                  <a:srgbClr val="000000"/>
                </a:solidFill>
              </a:rPr>
              <a:t>: H2 database</a:t>
            </a:r>
            <a:br>
              <a:rPr lang="en-US" sz="1600" dirty="0">
                <a:solidFill>
                  <a:srgbClr val="000000"/>
                </a:solidFill>
                <a:latin typeface="Arial"/>
                <a:ea typeface="Arial"/>
                <a:cs typeface="Arial"/>
                <a:sym typeface="Arial"/>
              </a:rPr>
            </a:br>
            <a:br>
              <a:rPr lang="en-US" sz="1600" dirty="0">
                <a:solidFill>
                  <a:srgbClr val="000000"/>
                </a:solidFill>
                <a:latin typeface="Arial"/>
                <a:ea typeface="Arial"/>
                <a:cs typeface="Arial"/>
                <a:sym typeface="Arial"/>
              </a:rPr>
            </a:br>
            <a:r>
              <a:rPr lang="en-US" sz="1600" dirty="0">
                <a:solidFill>
                  <a:srgbClr val="000000"/>
                </a:solidFill>
              </a:rPr>
              <a:t> • Testing: </a:t>
            </a:r>
            <a:r>
              <a:rPr lang="en-US" sz="1600" dirty="0">
                <a:solidFill>
                  <a:srgbClr val="000000"/>
                </a:solidFill>
                <a:highlight>
                  <a:srgbClr val="FFFFFF"/>
                </a:highlight>
              </a:rPr>
              <a:t>JUnit test framework</a:t>
            </a:r>
            <a:br>
              <a:rPr lang="en-US" sz="1600" dirty="0">
                <a:solidFill>
                  <a:srgbClr val="000000"/>
                </a:solidFill>
                <a:latin typeface="Arial"/>
                <a:ea typeface="Arial"/>
                <a:cs typeface="Arial"/>
                <a:sym typeface="Arial"/>
              </a:rPr>
            </a:br>
            <a:br>
              <a:rPr lang="en-US" sz="1600" dirty="0">
                <a:solidFill>
                  <a:srgbClr val="000000"/>
                </a:solidFill>
                <a:latin typeface="Arial"/>
                <a:ea typeface="Arial"/>
                <a:cs typeface="Arial"/>
                <a:sym typeface="Arial"/>
              </a:rPr>
            </a:br>
            <a:r>
              <a:rPr lang="en-US" sz="1600" dirty="0">
                <a:solidFill>
                  <a:srgbClr val="000000"/>
                </a:solidFill>
              </a:rPr>
              <a:t> • Build </a:t>
            </a:r>
            <a:r>
              <a:rPr lang="en-US" sz="1600" dirty="0">
                <a:solidFill>
                  <a:srgbClr val="000000"/>
                </a:solidFill>
                <a:latin typeface="Arial"/>
                <a:ea typeface="Arial"/>
                <a:cs typeface="Arial"/>
                <a:sym typeface="Arial"/>
              </a:rPr>
              <a:t>an application/ product</a:t>
            </a:r>
            <a:r>
              <a:rPr lang="en-US" sz="1600" dirty="0">
                <a:solidFill>
                  <a:srgbClr val="000000"/>
                </a:solidFill>
              </a:rPr>
              <a:t>: Microservice and </a:t>
            </a:r>
            <a:r>
              <a:rPr lang="en-US" sz="1600" dirty="0">
                <a:solidFill>
                  <a:srgbClr val="000000"/>
                </a:solidFill>
                <a:highlight>
                  <a:srgbClr val="FFFFFF"/>
                </a:highlight>
              </a:rPr>
              <a:t>Maven build automation</a:t>
            </a:r>
            <a:br>
              <a:rPr lang="en-US" sz="1600" dirty="0">
                <a:solidFill>
                  <a:srgbClr val="000000"/>
                </a:solidFill>
                <a:highlight>
                  <a:srgbClr val="FFFFFF"/>
                </a:highlight>
              </a:rPr>
            </a:br>
            <a:br>
              <a:rPr lang="en-US" sz="1600" dirty="0">
                <a:solidFill>
                  <a:srgbClr val="000000"/>
                </a:solidFill>
                <a:highlight>
                  <a:srgbClr val="FFFFFF"/>
                </a:highlight>
              </a:rPr>
            </a:br>
            <a:r>
              <a:rPr lang="en-US" sz="1600" dirty="0">
                <a:solidFill>
                  <a:srgbClr val="000000"/>
                </a:solidFill>
                <a:highlight>
                  <a:srgbClr val="FFFFFF"/>
                </a:highlight>
              </a:rPr>
              <a:t> • </a:t>
            </a:r>
            <a:r>
              <a:rPr lang="en-US" sz="1600" dirty="0"/>
              <a:t>External Integration: APIs</a:t>
            </a:r>
            <a:endParaRPr sz="1600" i="1" dirty="0">
              <a:solidFill>
                <a:srgbClr val="000000"/>
              </a:solidFill>
              <a:latin typeface="Arial"/>
              <a:ea typeface="Arial"/>
              <a:cs typeface="Arial"/>
              <a:sym typeface="Arial"/>
            </a:endParaRPr>
          </a:p>
        </p:txBody>
      </p:sp>
      <p:pic>
        <p:nvPicPr>
          <p:cNvPr id="109" name="Google Shape;109;p8"/>
          <p:cNvPicPr preferRelativeResize="0"/>
          <p:nvPr/>
        </p:nvPicPr>
        <p:blipFill rotWithShape="1">
          <a:blip r:embed="rId4">
            <a:alphaModFix/>
          </a:blip>
          <a:srcRect/>
          <a:stretch/>
        </p:blipFill>
        <p:spPr>
          <a:xfrm>
            <a:off x="8089886" y="4490910"/>
            <a:ext cx="1054116" cy="574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114" name="Google Shape;114;p9"/>
          <p:cNvPicPr preferRelativeResize="0"/>
          <p:nvPr/>
        </p:nvPicPr>
        <p:blipFill rotWithShape="1">
          <a:blip r:embed="rId3">
            <a:alphaModFix/>
          </a:blip>
          <a:srcRect/>
          <a:stretch/>
        </p:blipFill>
        <p:spPr>
          <a:xfrm>
            <a:off x="0" y="22454"/>
            <a:ext cx="9143998" cy="5098591"/>
          </a:xfrm>
          <a:prstGeom prst="rect">
            <a:avLst/>
          </a:prstGeom>
          <a:noFill/>
          <a:ln>
            <a:noFill/>
          </a:ln>
        </p:spPr>
      </p:pic>
      <p:sp>
        <p:nvSpPr>
          <p:cNvPr id="115" name="Google Shape;115;p9"/>
          <p:cNvSpPr txBox="1"/>
          <p:nvPr/>
        </p:nvSpPr>
        <p:spPr>
          <a:xfrm>
            <a:off x="446567" y="16000"/>
            <a:ext cx="8257954" cy="987165"/>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dirty="0">
                <a:solidFill>
                  <a:srgbClr val="077A7C"/>
                </a:solidFill>
                <a:latin typeface="Montserrat"/>
                <a:ea typeface="Montserrat"/>
                <a:cs typeface="Montserrat"/>
                <a:sym typeface="Montserrat"/>
              </a:rPr>
              <a:t>Backend Engineering</a:t>
            </a:r>
            <a:endParaRPr sz="3000" b="0" i="0" u="none" strike="noStrike" cap="none" dirty="0">
              <a:solidFill>
                <a:srgbClr val="007A7C"/>
              </a:solidFill>
              <a:latin typeface="Montserrat"/>
              <a:ea typeface="Montserrat"/>
              <a:cs typeface="Montserrat"/>
              <a:sym typeface="Montserrat"/>
            </a:endParaRPr>
          </a:p>
        </p:txBody>
      </p:sp>
      <p:pic>
        <p:nvPicPr>
          <p:cNvPr id="116" name="Google Shape;116;p9"/>
          <p:cNvPicPr preferRelativeResize="0"/>
          <p:nvPr/>
        </p:nvPicPr>
        <p:blipFill rotWithShape="1">
          <a:blip r:embed="rId4">
            <a:alphaModFix/>
          </a:blip>
          <a:srcRect/>
          <a:stretch/>
        </p:blipFill>
        <p:spPr>
          <a:xfrm>
            <a:off x="8089886" y="4490910"/>
            <a:ext cx="1054116" cy="574925"/>
          </a:xfrm>
          <a:prstGeom prst="rect">
            <a:avLst/>
          </a:prstGeom>
          <a:noFill/>
          <a:ln>
            <a:noFill/>
          </a:ln>
        </p:spPr>
      </p:pic>
      <p:sp>
        <p:nvSpPr>
          <p:cNvPr id="117" name="Google Shape;117;p9"/>
          <p:cNvSpPr txBox="1"/>
          <p:nvPr/>
        </p:nvSpPr>
        <p:spPr>
          <a:xfrm>
            <a:off x="504850" y="1003175"/>
            <a:ext cx="8141400" cy="4131870"/>
          </a:xfrm>
          <a:prstGeom prst="rect">
            <a:avLst/>
          </a:prstGeom>
          <a:noFill/>
          <a:ln>
            <a:noFill/>
          </a:ln>
        </p:spPr>
        <p:txBody>
          <a:bodyPr spcFirstLastPara="1" wrap="square" lIns="91425" tIns="91425" rIns="91425" bIns="91425" anchor="t" anchorCtr="0">
            <a:spAutoFit/>
          </a:bodyPr>
          <a:lstStyle/>
          <a:p>
            <a:pPr lvl="0">
              <a:spcBef>
                <a:spcPts val="300"/>
              </a:spcBef>
            </a:pPr>
            <a:r>
              <a:rPr lang="en-US" sz="1600" b="1" dirty="0">
                <a:solidFill>
                  <a:schemeClr val="dk1"/>
                </a:solidFill>
              </a:rPr>
              <a:t>Java programming language:</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Class-based</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Object-oriented</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WORA (write-once-run-anywhere)</a:t>
            </a:r>
            <a:endParaRPr sz="1600" dirty="0">
              <a:solidFill>
                <a:schemeClr val="dk1"/>
              </a:solidFill>
            </a:endParaRPr>
          </a:p>
          <a:p>
            <a:pPr lvl="0">
              <a:spcBef>
                <a:spcPts val="1200"/>
              </a:spcBef>
            </a:pPr>
            <a:r>
              <a:rPr lang="en-US" sz="1600" b="1" dirty="0">
                <a:solidFill>
                  <a:schemeClr val="dk1"/>
                </a:solidFill>
              </a:rPr>
              <a:t>Spring</a:t>
            </a:r>
            <a:r>
              <a:rPr lang="en-US" sz="1600" dirty="0">
                <a:solidFill>
                  <a:schemeClr val="dk1"/>
                </a:solidFill>
              </a:rPr>
              <a:t> </a:t>
            </a:r>
            <a:r>
              <a:rPr lang="en-US" sz="1600" b="1" dirty="0">
                <a:solidFill>
                  <a:schemeClr val="dk1"/>
                </a:solidFill>
              </a:rPr>
              <a:t>framework</a:t>
            </a:r>
            <a:r>
              <a:rPr lang="en-US" sz="1600" dirty="0">
                <a:solidFill>
                  <a:schemeClr val="dk1"/>
                </a:solidFill>
              </a:rPr>
              <a:t>:</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Java application development framework</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Develop loosely coupled applications</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Dependency Injection &amp; Inversion of Control: objects created by Spring container</a:t>
            </a:r>
            <a:endParaRPr sz="1600" dirty="0">
              <a:solidFill>
                <a:schemeClr val="dk1"/>
              </a:solidFill>
            </a:endParaRPr>
          </a:p>
          <a:p>
            <a:pPr lvl="0">
              <a:spcBef>
                <a:spcPts val="1200"/>
              </a:spcBef>
              <a:spcAft>
                <a:spcPts val="1200"/>
              </a:spcAft>
            </a:pPr>
            <a:r>
              <a:rPr lang="en-US" sz="1600" b="1" dirty="0">
                <a:solidFill>
                  <a:schemeClr val="dk1"/>
                </a:solidFill>
              </a:rPr>
              <a:t>Spring Boot</a:t>
            </a:r>
            <a:r>
              <a:rPr lang="en-US" sz="1600" dirty="0">
                <a:solidFill>
                  <a:schemeClr val="dk1"/>
                </a:solidFill>
              </a:rPr>
              <a:t> </a:t>
            </a:r>
            <a:r>
              <a:rPr lang="en-US" sz="1600" b="1" dirty="0">
                <a:solidFill>
                  <a:schemeClr val="dk1"/>
                </a:solidFill>
              </a:rPr>
              <a:t>framework</a:t>
            </a:r>
            <a:r>
              <a:rPr lang="en-US" sz="1600" dirty="0">
                <a:solidFill>
                  <a:schemeClr val="dk1"/>
                </a:solidFill>
              </a:rPr>
              <a:t>:</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To develop microservices</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To develop REST APIs</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Build stand-alone, production-ready application</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Reduces boilerplate code because auto-configuration</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Supports in-memory database</a:t>
            </a:r>
            <a:endParaRPr sz="1600" dirty="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gcedd19e8c0_0_9"/>
          <p:cNvPicPr preferRelativeResize="0"/>
          <p:nvPr/>
        </p:nvPicPr>
        <p:blipFill rotWithShape="1">
          <a:blip r:embed="rId3">
            <a:alphaModFix/>
          </a:blip>
          <a:srcRect/>
          <a:stretch/>
        </p:blipFill>
        <p:spPr>
          <a:xfrm>
            <a:off x="0" y="22454"/>
            <a:ext cx="9143998" cy="5098591"/>
          </a:xfrm>
          <a:prstGeom prst="rect">
            <a:avLst/>
          </a:prstGeom>
          <a:noFill/>
          <a:ln>
            <a:noFill/>
          </a:ln>
        </p:spPr>
      </p:pic>
      <p:sp>
        <p:nvSpPr>
          <p:cNvPr id="123" name="Google Shape;123;gcedd19e8c0_0_9"/>
          <p:cNvSpPr txBox="1"/>
          <p:nvPr/>
        </p:nvSpPr>
        <p:spPr>
          <a:xfrm>
            <a:off x="446567" y="16000"/>
            <a:ext cx="8258100" cy="9873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4800"/>
              <a:buFont typeface="Arial"/>
              <a:buNone/>
            </a:pPr>
            <a:r>
              <a:rPr lang="en-US" sz="4800" b="0" i="0" u="none" strike="noStrike" cap="none" dirty="0">
                <a:solidFill>
                  <a:srgbClr val="077A7C"/>
                </a:solidFill>
                <a:latin typeface="Montserrat"/>
                <a:ea typeface="Montserrat"/>
                <a:cs typeface="Montserrat"/>
                <a:sym typeface="Montserrat"/>
              </a:rPr>
              <a:t>Backend Engineering</a:t>
            </a:r>
            <a:endParaRPr sz="3000" b="0" i="0" u="none" strike="noStrike" cap="none" dirty="0">
              <a:solidFill>
                <a:srgbClr val="007A7C"/>
              </a:solidFill>
              <a:latin typeface="Montserrat"/>
              <a:ea typeface="Montserrat"/>
              <a:cs typeface="Montserrat"/>
              <a:sym typeface="Montserrat"/>
            </a:endParaRPr>
          </a:p>
        </p:txBody>
      </p:sp>
      <p:pic>
        <p:nvPicPr>
          <p:cNvPr id="124" name="Google Shape;124;gcedd19e8c0_0_9"/>
          <p:cNvPicPr preferRelativeResize="0"/>
          <p:nvPr/>
        </p:nvPicPr>
        <p:blipFill rotWithShape="1">
          <a:blip r:embed="rId4">
            <a:alphaModFix/>
          </a:blip>
          <a:srcRect/>
          <a:stretch/>
        </p:blipFill>
        <p:spPr>
          <a:xfrm>
            <a:off x="8089886" y="4490910"/>
            <a:ext cx="1054116" cy="574925"/>
          </a:xfrm>
          <a:prstGeom prst="rect">
            <a:avLst/>
          </a:prstGeom>
          <a:noFill/>
          <a:ln>
            <a:noFill/>
          </a:ln>
        </p:spPr>
      </p:pic>
      <p:sp>
        <p:nvSpPr>
          <p:cNvPr id="125" name="Google Shape;125;gcedd19e8c0_0_9"/>
          <p:cNvSpPr txBox="1"/>
          <p:nvPr/>
        </p:nvSpPr>
        <p:spPr>
          <a:xfrm>
            <a:off x="504850" y="1003175"/>
            <a:ext cx="8141400" cy="4131870"/>
          </a:xfrm>
          <a:prstGeom prst="rect">
            <a:avLst/>
          </a:prstGeom>
          <a:noFill/>
          <a:ln>
            <a:noFill/>
          </a:ln>
        </p:spPr>
        <p:txBody>
          <a:bodyPr spcFirstLastPara="1" wrap="square" lIns="91425" tIns="91425" rIns="91425" bIns="91425" anchor="t" anchorCtr="0">
            <a:spAutoFit/>
          </a:bodyPr>
          <a:lstStyle/>
          <a:p>
            <a:pPr lvl="0">
              <a:spcBef>
                <a:spcPts val="300"/>
              </a:spcBef>
            </a:pPr>
            <a:r>
              <a:rPr lang="en-US" sz="1600" b="1" dirty="0">
                <a:solidFill>
                  <a:schemeClr val="dk1"/>
                </a:solidFill>
              </a:rPr>
              <a:t>MVC</a:t>
            </a:r>
            <a:r>
              <a:rPr lang="en-US" sz="1600" dirty="0">
                <a:solidFill>
                  <a:schemeClr val="dk1"/>
                </a:solidFill>
              </a:rPr>
              <a:t> </a:t>
            </a:r>
            <a:r>
              <a:rPr lang="en-US" sz="1600" b="1" dirty="0">
                <a:solidFill>
                  <a:schemeClr val="dk1"/>
                </a:solidFill>
              </a:rPr>
              <a:t>design pattern:</a:t>
            </a:r>
            <a:br>
              <a:rPr lang="en-US" sz="1600" b="1" dirty="0">
                <a:solidFill>
                  <a:schemeClr val="dk1"/>
                </a:solidFill>
              </a:rPr>
            </a:br>
            <a:r>
              <a:rPr lang="en-US" sz="1600" dirty="0">
                <a:solidFill>
                  <a:schemeClr val="dk1"/>
                </a:solidFill>
              </a:rPr>
              <a:t> </a:t>
            </a:r>
            <a:r>
              <a:rPr lang="en-US" sz="1600" dirty="0"/>
              <a:t>• </a:t>
            </a:r>
            <a:r>
              <a:rPr lang="en-US" sz="1600" dirty="0">
                <a:solidFill>
                  <a:schemeClr val="dk1"/>
                </a:solidFill>
              </a:rPr>
              <a:t>Model-View-Controller</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Model: Objects carrying data</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View: Visualization and data representation</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Controller: Connects with model and view. Business rules and data manipulation</a:t>
            </a:r>
            <a:endParaRPr sz="1600" dirty="0">
              <a:solidFill>
                <a:schemeClr val="dk1"/>
              </a:solidFill>
            </a:endParaRPr>
          </a:p>
          <a:p>
            <a:pPr lvl="0">
              <a:spcBef>
                <a:spcPts val="1200"/>
              </a:spcBef>
            </a:pPr>
            <a:r>
              <a:rPr lang="en-US" sz="1600" b="1" dirty="0">
                <a:solidFill>
                  <a:schemeClr val="dk1"/>
                </a:solidFill>
              </a:rPr>
              <a:t>REST APIs</a:t>
            </a:r>
            <a:r>
              <a:rPr lang="en-US" sz="1600" dirty="0">
                <a:solidFill>
                  <a:schemeClr val="dk1"/>
                </a:solidFill>
              </a:rPr>
              <a:t>:</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REST: REpresentational State Transfer. Stand for HTTP communication</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API: Application Programming Interface. Functions for data exchange</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HTTP Verbs: POST, GET, PUT, DELETE</a:t>
            </a:r>
            <a:endParaRPr sz="1600" dirty="0">
              <a:solidFill>
                <a:schemeClr val="dk1"/>
              </a:solidFill>
            </a:endParaRPr>
          </a:p>
          <a:p>
            <a:pPr lvl="0">
              <a:spcBef>
                <a:spcPts val="1200"/>
              </a:spcBef>
              <a:spcAft>
                <a:spcPts val="1200"/>
              </a:spcAft>
            </a:pPr>
            <a:r>
              <a:rPr lang="en-US" sz="1600" b="1" dirty="0">
                <a:solidFill>
                  <a:schemeClr val="dk1"/>
                </a:solidFill>
              </a:rPr>
              <a:t>Microservice</a:t>
            </a:r>
            <a:r>
              <a:rPr lang="en-US" sz="1600" dirty="0">
                <a:solidFill>
                  <a:schemeClr val="dk1"/>
                </a:solidFill>
              </a:rPr>
              <a:t>:</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Loosely coupled applications. Easy to scale, deploy and monitor</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Independent application that serve one purpose</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Uses REST APIs for communication</a:t>
            </a:r>
            <a:br>
              <a:rPr lang="en-US" sz="1600" dirty="0">
                <a:solidFill>
                  <a:schemeClr val="dk1"/>
                </a:solidFill>
              </a:rPr>
            </a:br>
            <a:r>
              <a:rPr lang="en-US" sz="1600" dirty="0">
                <a:solidFill>
                  <a:schemeClr val="dk1"/>
                </a:solidFill>
              </a:rPr>
              <a:t> </a:t>
            </a:r>
            <a:r>
              <a:rPr lang="en-US" sz="1600" dirty="0"/>
              <a:t>• </a:t>
            </a:r>
            <a:r>
              <a:rPr lang="en-US" sz="1600" dirty="0">
                <a:solidFill>
                  <a:schemeClr val="dk1"/>
                </a:solidFill>
              </a:rPr>
              <a:t>Supports database implementation and management</a:t>
            </a:r>
            <a:endParaRPr sz="1600" dirty="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1001</Words>
  <Application>Microsoft Macintosh PowerPoint</Application>
  <PresentationFormat>On-screen Show (16:9)</PresentationFormat>
  <Paragraphs>49</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Montserrat</vt:lpstr>
      <vt:lpstr>Arial</vt:lpstr>
      <vt:lpstr>Simple Light</vt:lpstr>
      <vt:lpstr>• We’ll start in a moment :)  • We may record tonight’s event and plan to take screenshots for social media.  • If you want to remain anonymous, use your first name &amp; keep video off. • We’ll introduce the hosts and break in-between for Q/A. • We will make some time for Q&amp;A at the end of the presentation as well. • Online event best practices:  • Mute yourself when you aren’t talking.  • Turn on your video if you feel comfortable! </vt:lpstr>
      <vt:lpstr>PowerPoint Presentation</vt:lpstr>
      <vt:lpstr>PowerPoint Presentation</vt:lpstr>
      <vt:lpstr>PowerPoint Presentation</vt:lpstr>
      <vt:lpstr>• Second ever Backend Study Group session! • Resources:  • GitHub  • Upcoming session:   • April 22, 2021 • WWCode YouTube channel • March 25, 2021 session recording: Backend Study Group session 1 • Technical Tracks  • Digital Events  • Get updates – join the Digital mailing list!</vt:lpstr>
      <vt:lpstr>• What is Backend Engineering?  • Design, build and maintain server-side web applications.  • Common terms: Client-server architecture, networking, API, web frameworks, platform, micro-service, database engineering, web fundamentals, etc.  • Other domains: Front end engineering, full stack engineering, design &amp; user experience, mobile development, devOps engineering, machine learning, etc. *  • Examples: Amazon Online Shopping, Instagram, Weather website.  * Disclaimer: Roles and responsibilities can vary per company and industry.</vt:lpstr>
      <vt:lpstr>Where to start a demo project?  • Choose a language &amp; framework: Java programming language, Spring Boot   • Learn to serve content to the client:  MVC design pattern   • Basic APIs, HTTP verbs and this-party integration: REST API   • CRUD and connection to database: H2 database   • Testing: JUnit test framework   • Build an application/ product: Microservice and Maven build automation   • External Integration: APIs</vt:lpstr>
      <vt:lpstr>PowerPoint Presentation</vt:lpstr>
      <vt:lpstr>PowerPoint Presentation</vt:lpstr>
      <vt:lpstr>PowerPoint Presentation</vt:lpstr>
      <vt:lpstr>PowerPoint Presentation</vt:lpstr>
      <vt:lpstr>• Resources:  • Backend Study Group: GitHub  • Upcoming sessions:   • April 22, 2021 • WWCode YouTube channel  • March 25, 2021 session recording: Backend Study Group session 1  • Technical Tracks  • Digital Events  • Get updates – join the Digital mailing list!  • Have questions?  • Contacts us at: contact@womenwhocode.com • Join our Slack channel! Thank you and see you soon!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We’ll start in a moment :)  • We may record tonight’s event and plan to take screenshots for social media.  • If you want to remain anonymous, use your first name &amp; keep video off. • We’ll introduce the hosts and break in-between for Q/A. • We will make some time for Q&amp;A at the end of the presentation as well. • Online event best practices:  • Mute yourself when you aren’t talking.  • Turn on your video if you feel comfortable! </dc:title>
  <cp:lastModifiedBy>Microsoft Office User</cp:lastModifiedBy>
  <cp:revision>4</cp:revision>
  <dcterms:modified xsi:type="dcterms:W3CDTF">2021-04-08T23:39:09Z</dcterms:modified>
</cp:coreProperties>
</file>